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708" r:id="rId2"/>
    <p:sldId id="835" r:id="rId3"/>
    <p:sldId id="475" r:id="rId4"/>
    <p:sldId id="833" r:id="rId5"/>
    <p:sldId id="832" r:id="rId6"/>
    <p:sldId id="710" r:id="rId7"/>
    <p:sldId id="806" r:id="rId8"/>
    <p:sldId id="700" r:id="rId9"/>
    <p:sldId id="711" r:id="rId10"/>
    <p:sldId id="712" r:id="rId11"/>
    <p:sldId id="811" r:id="rId12"/>
    <p:sldId id="519" r:id="rId13"/>
    <p:sldId id="719" r:id="rId14"/>
    <p:sldId id="720" r:id="rId15"/>
    <p:sldId id="836" r:id="rId16"/>
    <p:sldId id="837" r:id="rId17"/>
    <p:sldId id="825" r:id="rId18"/>
    <p:sldId id="722" r:id="rId19"/>
    <p:sldId id="729" r:id="rId20"/>
    <p:sldId id="730" r:id="rId21"/>
    <p:sldId id="822" r:id="rId22"/>
    <p:sldId id="731" r:id="rId23"/>
    <p:sldId id="724" r:id="rId24"/>
    <p:sldId id="824" r:id="rId25"/>
    <p:sldId id="817" r:id="rId26"/>
    <p:sldId id="827" r:id="rId27"/>
    <p:sldId id="534" r:id="rId28"/>
    <p:sldId id="733" r:id="rId29"/>
    <p:sldId id="734" r:id="rId30"/>
    <p:sldId id="799" r:id="rId31"/>
    <p:sldId id="800" r:id="rId32"/>
    <p:sldId id="828" r:id="rId33"/>
    <p:sldId id="791" r:id="rId34"/>
    <p:sldId id="792" r:id="rId35"/>
    <p:sldId id="793" r:id="rId36"/>
    <p:sldId id="794" r:id="rId37"/>
    <p:sldId id="796" r:id="rId38"/>
    <p:sldId id="745" r:id="rId39"/>
    <p:sldId id="798" r:id="rId40"/>
    <p:sldId id="801" r:id="rId41"/>
    <p:sldId id="802" r:id="rId42"/>
    <p:sldId id="803" r:id="rId43"/>
    <p:sldId id="804" r:id="rId44"/>
    <p:sldId id="805" r:id="rId45"/>
    <p:sldId id="814" r:id="rId46"/>
    <p:sldId id="829" r:id="rId47"/>
    <p:sldId id="816" r:id="rId48"/>
    <p:sldId id="741" r:id="rId49"/>
    <p:sldId id="742" r:id="rId50"/>
    <p:sldId id="750" r:id="rId51"/>
    <p:sldId id="448" r:id="rId52"/>
    <p:sldId id="752" r:id="rId53"/>
    <p:sldId id="753" r:id="rId54"/>
    <p:sldId id="754" r:id="rId55"/>
    <p:sldId id="767" r:id="rId56"/>
    <p:sldId id="768" r:id="rId57"/>
    <p:sldId id="831" r:id="rId58"/>
    <p:sldId id="771" r:id="rId59"/>
    <p:sldId id="823" r:id="rId60"/>
    <p:sldId id="763" r:id="rId61"/>
    <p:sldId id="773" r:id="rId62"/>
    <p:sldId id="774" r:id="rId63"/>
    <p:sldId id="504" r:id="rId64"/>
    <p:sldId id="775" r:id="rId65"/>
    <p:sldId id="776" r:id="rId66"/>
    <p:sldId id="777" r:id="rId67"/>
    <p:sldId id="809" r:id="rId68"/>
    <p:sldId id="830" r:id="rId69"/>
    <p:sldId id="779" r:id="rId70"/>
    <p:sldId id="782" r:id="rId71"/>
    <p:sldId id="810" r:id="rId72"/>
    <p:sldId id="785" r:id="rId73"/>
    <p:sldId id="787" r:id="rId74"/>
    <p:sldId id="834" r:id="rId75"/>
    <p:sldId id="704" r:id="rId76"/>
    <p:sldId id="315" r:id="rId7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FFFF00"/>
    <a:srgbClr val="00FF00"/>
    <a:srgbClr val="000099"/>
    <a:srgbClr val="FF3300"/>
    <a:srgbClr val="FFFF66"/>
    <a:srgbClr val="CC00FF"/>
    <a:srgbClr val="FFCC00"/>
    <a:srgbClr val="FF66FF"/>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9779" autoAdjust="0"/>
    <p:restoredTop sz="94434" autoAdjust="0"/>
  </p:normalViewPr>
  <p:slideViewPr>
    <p:cSldViewPr>
      <p:cViewPr varScale="1">
        <p:scale>
          <a:sx n="86" d="100"/>
          <a:sy n="86" d="100"/>
        </p:scale>
        <p:origin x="-1140" y="-7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978"/>
    </p:cViewPr>
  </p:sorterViewPr>
  <p:notesViewPr>
    <p:cSldViewPr>
      <p:cViewPr varScale="1">
        <p:scale>
          <a:sx n="57" d="100"/>
          <a:sy n="57" d="100"/>
        </p:scale>
        <p:origin x="-2604"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25A2B-C5BD-4E2A-85B2-925D53B9EAD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C7C48FFA-1DED-4B9F-B53E-EA69E7BACBD6}">
      <dgm:prSet phldrT="[Text]" custT="1"/>
      <dgm:spPr>
        <a:solidFill>
          <a:srgbClr val="FF0000"/>
        </a:solidFill>
      </dgm:spPr>
      <dgm:t>
        <a:bodyPr/>
        <a:lstStyle/>
        <a:p>
          <a:r>
            <a:rPr lang="en-US" sz="1400" b="1" dirty="0" err="1" smtClean="0">
              <a:latin typeface="Tahoma" panose="020B0604030504040204" pitchFamily="34" charset="0"/>
              <a:ea typeface="Tahoma" panose="020B0604030504040204" pitchFamily="34" charset="0"/>
              <a:cs typeface="Tahoma" panose="020B0604030504040204" pitchFamily="34" charset="0"/>
            </a:rPr>
            <a:t>Học</a:t>
          </a:r>
          <a:r>
            <a:rPr lang="en-US" sz="1400" b="1" dirty="0" smtClean="0">
              <a:latin typeface="Tahoma" panose="020B0604030504040204" pitchFamily="34" charset="0"/>
              <a:ea typeface="Tahoma" panose="020B0604030504040204" pitchFamily="34" charset="0"/>
              <a:cs typeface="Tahoma" panose="020B0604030504040204" pitchFamily="34" charset="0"/>
            </a:rPr>
            <a:t> </a:t>
          </a:r>
          <a:r>
            <a:rPr lang="en-US" sz="1400" b="1" dirty="0" err="1" smtClean="0">
              <a:latin typeface="Tahoma" panose="020B0604030504040204" pitchFamily="34" charset="0"/>
              <a:ea typeface="Tahoma" panose="020B0604030504040204" pitchFamily="34" charset="0"/>
              <a:cs typeface="Tahoma" panose="020B0604030504040204" pitchFamily="34" charset="0"/>
            </a:rPr>
            <a:t>sinh</a:t>
          </a:r>
          <a:endParaRPr lang="en-US" sz="1400" b="1" dirty="0">
            <a:latin typeface="Tahoma" panose="020B0604030504040204" pitchFamily="34" charset="0"/>
            <a:ea typeface="Tahoma" panose="020B0604030504040204" pitchFamily="34" charset="0"/>
            <a:cs typeface="Tahoma" panose="020B0604030504040204" pitchFamily="34" charset="0"/>
          </a:endParaRPr>
        </a:p>
      </dgm:t>
    </dgm:pt>
    <dgm:pt modelId="{F15FD6F8-455B-4257-9C91-8F71E13F2D95}" type="parTrans" cxnId="{524E362D-1EE0-420A-944F-8972AFE4703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739F41C-B6E0-477C-B103-56670819E7CA}" type="sibTrans" cxnId="{524E362D-1EE0-420A-944F-8972AFE4703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B67DB070-381D-4F3C-999A-E945C8F8517A}">
      <dgm:prSet phldrT="[Text]" custT="1"/>
      <dgm:spPr>
        <a:solidFill>
          <a:srgbClr val="FFCC00"/>
        </a:solidFill>
      </dgm:spPr>
      <dgm:t>
        <a:bodyPr/>
        <a:lstStyle/>
        <a:p>
          <a:pPr rtl="0"/>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Kiến</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pháp</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luật</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về</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trật</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tự</a:t>
          </a:r>
          <a:r>
            <a:rPr kumimoji="0" lang="en-US" alt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ATGT</a:t>
          </a:r>
          <a:endParaRPr kumimoji="0" 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gm:t>
    </dgm:pt>
    <dgm:pt modelId="{7775F942-B3F9-49BF-8987-54BB78620F9D}" type="parTrans" cxnId="{935B4077-1109-4255-A21E-EDF66F4E5F1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C0F67DEA-633A-4C59-BD3C-789D79E92F65}" type="sibTrans" cxnId="{935B4077-1109-4255-A21E-EDF66F4E5F1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F851920-53AB-4408-8F39-CA2CCEE699B8}">
      <dgm:prSet phldrT="[Text]" custT="1"/>
      <dgm:spPr>
        <a:solidFill>
          <a:srgbClr val="FFCC00"/>
        </a:solidFill>
      </dgm:spPr>
      <dgm:t>
        <a:bodyPr/>
        <a:lstStyle/>
        <a:p>
          <a:pPr rtl="0"/>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Kỹ</a:t>
          </a:r>
          <a:r>
            <a:rPr kumimoji="0" 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endParaRPr kumimoji="0" 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gm:t>
    </dgm:pt>
    <dgm:pt modelId="{E867E670-26AD-407E-8806-310C6274CC40}" type="parTrans" cxnId="{616EDBCF-5AC3-41BF-A9CE-9D92318BBCAB}">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EA52CD2-F059-45B0-A6A8-574E7FE8E173}" type="sibTrans" cxnId="{616EDBCF-5AC3-41BF-A9CE-9D92318BBCAB}">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1FCA85F3-72B0-48F0-8228-71C45F628A6A}">
      <dgm:prSet phldrT="[Text]" custT="1"/>
      <dgm:spPr>
        <a:solidFill>
          <a:srgbClr val="FFCC00"/>
        </a:solidFill>
      </dgm:spPr>
      <dgm:t>
        <a:bodyPr/>
        <a:lstStyle/>
        <a:p>
          <a:pPr rtl="0"/>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kumimoji="0" 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tiện</a:t>
          </a:r>
          <a:endParaRPr kumimoji="0" 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gm:t>
    </dgm:pt>
    <dgm:pt modelId="{3C4E41D9-57AB-4F8E-9247-FE7B2E0728AA}" type="parTrans" cxnId="{F6B45FD4-758B-465F-A921-CE59FEA33447}">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C51EC6C3-7A7D-41B7-9A44-71F5E86A79C0}" type="sibTrans" cxnId="{F6B45FD4-758B-465F-A921-CE59FEA33447}">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03E5C5E-A8EF-46C5-9C5D-7EDCBA35D34C}">
      <dgm:prSet phldrT="[Text]" custT="1"/>
      <dgm:spPr>
        <a:solidFill>
          <a:srgbClr val="FFCC00"/>
        </a:solidFill>
      </dgm:spPr>
      <dgm:t>
        <a:bodyPr/>
        <a:lstStyle/>
        <a:p>
          <a:pPr rtl="0"/>
          <a:r>
            <a:rPr kumimoji="0" lang="en-US" sz="14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Ý </a:t>
          </a:r>
          <a:r>
            <a:rPr kumimoji="0" lang="en-US" sz="1400" b="1" i="0" u="none" strike="noStrike"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endParaRPr kumimoji="0" lang="en-US" sz="1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gm:t>
    </dgm:pt>
    <dgm:pt modelId="{00F03644-518D-41CF-AC17-CE406EBB9986}" type="parTrans" cxnId="{A7FB2D97-A5A1-47B2-A02A-6F9FE004DC8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0F508E68-4365-4225-99F0-7710087DADC6}" type="sibTrans" cxnId="{A7FB2D97-A5A1-47B2-A02A-6F9FE004DC8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C548F8E3-10C0-4574-84B4-EAD555965404}" type="pres">
      <dgm:prSet presAssocID="{86225A2B-C5BD-4E2A-85B2-925D53B9EAD0}" presName="cycle" presStyleCnt="0">
        <dgm:presLayoutVars>
          <dgm:chMax val="1"/>
          <dgm:dir/>
          <dgm:animLvl val="ctr"/>
          <dgm:resizeHandles val="exact"/>
        </dgm:presLayoutVars>
      </dgm:prSet>
      <dgm:spPr/>
      <dgm:t>
        <a:bodyPr/>
        <a:lstStyle/>
        <a:p>
          <a:endParaRPr lang="en-US"/>
        </a:p>
      </dgm:t>
    </dgm:pt>
    <dgm:pt modelId="{0BDCDB29-0503-41FE-BC01-188ED1EF7F49}" type="pres">
      <dgm:prSet presAssocID="{C7C48FFA-1DED-4B9F-B53E-EA69E7BACBD6}" presName="centerShape" presStyleLbl="node0" presStyleIdx="0" presStyleCnt="1" custScaleX="136512" custScaleY="96238"/>
      <dgm:spPr/>
      <dgm:t>
        <a:bodyPr/>
        <a:lstStyle/>
        <a:p>
          <a:endParaRPr lang="en-US"/>
        </a:p>
      </dgm:t>
    </dgm:pt>
    <dgm:pt modelId="{A404112F-E6EA-4DE6-98A6-A721C8BCAB41}" type="pres">
      <dgm:prSet presAssocID="{7775F942-B3F9-49BF-8987-54BB78620F9D}" presName="Name9" presStyleLbl="parChTrans1D2" presStyleIdx="0" presStyleCnt="4"/>
      <dgm:spPr/>
      <dgm:t>
        <a:bodyPr/>
        <a:lstStyle/>
        <a:p>
          <a:endParaRPr lang="en-US"/>
        </a:p>
      </dgm:t>
    </dgm:pt>
    <dgm:pt modelId="{0041BF25-9002-4DF8-A865-F369CB5EE4BF}" type="pres">
      <dgm:prSet presAssocID="{7775F942-B3F9-49BF-8987-54BB78620F9D}" presName="connTx" presStyleLbl="parChTrans1D2" presStyleIdx="0" presStyleCnt="4"/>
      <dgm:spPr/>
      <dgm:t>
        <a:bodyPr/>
        <a:lstStyle/>
        <a:p>
          <a:endParaRPr lang="en-US"/>
        </a:p>
      </dgm:t>
    </dgm:pt>
    <dgm:pt modelId="{E2EB61EF-86A7-48A1-96C8-D6A473307F22}" type="pres">
      <dgm:prSet presAssocID="{B67DB070-381D-4F3C-999A-E945C8F8517A}" presName="node" presStyleLbl="node1" presStyleIdx="0" presStyleCnt="4" custScaleX="124623" custScaleY="100000" custRadScaleRad="88192" custRadScaleInc="-2389">
        <dgm:presLayoutVars>
          <dgm:bulletEnabled val="1"/>
        </dgm:presLayoutVars>
      </dgm:prSet>
      <dgm:spPr/>
      <dgm:t>
        <a:bodyPr/>
        <a:lstStyle/>
        <a:p>
          <a:endParaRPr lang="en-US"/>
        </a:p>
      </dgm:t>
    </dgm:pt>
    <dgm:pt modelId="{4EFFCED9-1429-4E91-9FFE-5CC2713A47D1}" type="pres">
      <dgm:prSet presAssocID="{E867E670-26AD-407E-8806-310C6274CC40}" presName="Name9" presStyleLbl="parChTrans1D2" presStyleIdx="1" presStyleCnt="4"/>
      <dgm:spPr/>
      <dgm:t>
        <a:bodyPr/>
        <a:lstStyle/>
        <a:p>
          <a:endParaRPr lang="en-US"/>
        </a:p>
      </dgm:t>
    </dgm:pt>
    <dgm:pt modelId="{15477D12-54A5-41CB-8671-B59BFF124182}" type="pres">
      <dgm:prSet presAssocID="{E867E670-26AD-407E-8806-310C6274CC40}" presName="connTx" presStyleLbl="parChTrans1D2" presStyleIdx="1" presStyleCnt="4"/>
      <dgm:spPr/>
      <dgm:t>
        <a:bodyPr/>
        <a:lstStyle/>
        <a:p>
          <a:endParaRPr lang="en-US"/>
        </a:p>
      </dgm:t>
    </dgm:pt>
    <dgm:pt modelId="{07A75651-A57F-482E-835B-D9864CFCB0A4}" type="pres">
      <dgm:prSet presAssocID="{EF851920-53AB-4408-8F39-CA2CCEE699B8}" presName="node" presStyleLbl="node1" presStyleIdx="1" presStyleCnt="4" custScaleX="117038" custRadScaleRad="109290" custRadScaleInc="-3937">
        <dgm:presLayoutVars>
          <dgm:bulletEnabled val="1"/>
        </dgm:presLayoutVars>
      </dgm:prSet>
      <dgm:spPr/>
      <dgm:t>
        <a:bodyPr/>
        <a:lstStyle/>
        <a:p>
          <a:endParaRPr lang="en-US"/>
        </a:p>
      </dgm:t>
    </dgm:pt>
    <dgm:pt modelId="{5B501452-C0BB-4CB7-9C96-3FE647F5A77C}" type="pres">
      <dgm:prSet presAssocID="{3C4E41D9-57AB-4F8E-9247-FE7B2E0728AA}" presName="Name9" presStyleLbl="parChTrans1D2" presStyleIdx="2" presStyleCnt="4"/>
      <dgm:spPr/>
      <dgm:t>
        <a:bodyPr/>
        <a:lstStyle/>
        <a:p>
          <a:endParaRPr lang="en-US"/>
        </a:p>
      </dgm:t>
    </dgm:pt>
    <dgm:pt modelId="{F0227687-E3FD-45CA-B850-DF64FD9A398C}" type="pres">
      <dgm:prSet presAssocID="{3C4E41D9-57AB-4F8E-9247-FE7B2E0728AA}" presName="connTx" presStyleLbl="parChTrans1D2" presStyleIdx="2" presStyleCnt="4"/>
      <dgm:spPr/>
      <dgm:t>
        <a:bodyPr/>
        <a:lstStyle/>
        <a:p>
          <a:endParaRPr lang="en-US"/>
        </a:p>
      </dgm:t>
    </dgm:pt>
    <dgm:pt modelId="{753D7803-5A70-48C6-8395-B36E9D66D7C6}" type="pres">
      <dgm:prSet presAssocID="{1FCA85F3-72B0-48F0-8228-71C45F628A6A}" presName="node" presStyleLbl="node1" presStyleIdx="2" presStyleCnt="4" custScaleX="128653" custScaleY="94454" custRadScaleRad="88770" custRadScaleInc="3167">
        <dgm:presLayoutVars>
          <dgm:bulletEnabled val="1"/>
        </dgm:presLayoutVars>
      </dgm:prSet>
      <dgm:spPr/>
      <dgm:t>
        <a:bodyPr/>
        <a:lstStyle/>
        <a:p>
          <a:endParaRPr lang="en-US"/>
        </a:p>
      </dgm:t>
    </dgm:pt>
    <dgm:pt modelId="{08C457E3-8743-4768-A915-0CD5D5C256B8}" type="pres">
      <dgm:prSet presAssocID="{00F03644-518D-41CF-AC17-CE406EBB9986}" presName="Name9" presStyleLbl="parChTrans1D2" presStyleIdx="3" presStyleCnt="4"/>
      <dgm:spPr/>
      <dgm:t>
        <a:bodyPr/>
        <a:lstStyle/>
        <a:p>
          <a:endParaRPr lang="en-US"/>
        </a:p>
      </dgm:t>
    </dgm:pt>
    <dgm:pt modelId="{F1BE1F86-AB9D-4967-96E6-26CF26EF56CF}" type="pres">
      <dgm:prSet presAssocID="{00F03644-518D-41CF-AC17-CE406EBB9986}" presName="connTx" presStyleLbl="parChTrans1D2" presStyleIdx="3" presStyleCnt="4"/>
      <dgm:spPr/>
      <dgm:t>
        <a:bodyPr/>
        <a:lstStyle/>
        <a:p>
          <a:endParaRPr lang="en-US"/>
        </a:p>
      </dgm:t>
    </dgm:pt>
    <dgm:pt modelId="{80F79507-136E-4B2D-ACBD-0593B5CC0560}" type="pres">
      <dgm:prSet presAssocID="{903E5C5E-A8EF-46C5-9C5D-7EDCBA35D34C}" presName="node" presStyleLbl="node1" presStyleIdx="3" presStyleCnt="4" custScaleX="114910" custRadScaleRad="110002" custRadScaleInc="4055">
        <dgm:presLayoutVars>
          <dgm:bulletEnabled val="1"/>
        </dgm:presLayoutVars>
      </dgm:prSet>
      <dgm:spPr/>
      <dgm:t>
        <a:bodyPr/>
        <a:lstStyle/>
        <a:p>
          <a:endParaRPr lang="en-US"/>
        </a:p>
      </dgm:t>
    </dgm:pt>
  </dgm:ptLst>
  <dgm:cxnLst>
    <dgm:cxn modelId="{C2761A58-838F-4516-A387-23C581CF5150}" type="presOf" srcId="{1FCA85F3-72B0-48F0-8228-71C45F628A6A}" destId="{753D7803-5A70-48C6-8395-B36E9D66D7C6}" srcOrd="0" destOrd="0" presId="urn:microsoft.com/office/officeart/2005/8/layout/radial1"/>
    <dgm:cxn modelId="{A7FB2D97-A5A1-47B2-A02A-6F9FE004DC8C}" srcId="{C7C48FFA-1DED-4B9F-B53E-EA69E7BACBD6}" destId="{903E5C5E-A8EF-46C5-9C5D-7EDCBA35D34C}" srcOrd="3" destOrd="0" parTransId="{00F03644-518D-41CF-AC17-CE406EBB9986}" sibTransId="{0F508E68-4365-4225-99F0-7710087DADC6}"/>
    <dgm:cxn modelId="{DDC8CE20-7119-49BC-987A-5BF52824F318}" type="presOf" srcId="{B67DB070-381D-4F3C-999A-E945C8F8517A}" destId="{E2EB61EF-86A7-48A1-96C8-D6A473307F22}" srcOrd="0" destOrd="0" presId="urn:microsoft.com/office/officeart/2005/8/layout/radial1"/>
    <dgm:cxn modelId="{DD3BEAF1-26EB-4E49-8C49-0FCA2807E905}" type="presOf" srcId="{00F03644-518D-41CF-AC17-CE406EBB9986}" destId="{08C457E3-8743-4768-A915-0CD5D5C256B8}" srcOrd="0" destOrd="0" presId="urn:microsoft.com/office/officeart/2005/8/layout/radial1"/>
    <dgm:cxn modelId="{5E3274D7-8F6F-49D6-ADA9-F6EC340A62F7}" type="presOf" srcId="{C7C48FFA-1DED-4B9F-B53E-EA69E7BACBD6}" destId="{0BDCDB29-0503-41FE-BC01-188ED1EF7F49}" srcOrd="0" destOrd="0" presId="urn:microsoft.com/office/officeart/2005/8/layout/radial1"/>
    <dgm:cxn modelId="{47C4D168-4175-4184-AD80-5E3ABD6C2DDF}" type="presOf" srcId="{E867E670-26AD-407E-8806-310C6274CC40}" destId="{4EFFCED9-1429-4E91-9FFE-5CC2713A47D1}" srcOrd="0" destOrd="0" presId="urn:microsoft.com/office/officeart/2005/8/layout/radial1"/>
    <dgm:cxn modelId="{F6B45FD4-758B-465F-A921-CE59FEA33447}" srcId="{C7C48FFA-1DED-4B9F-B53E-EA69E7BACBD6}" destId="{1FCA85F3-72B0-48F0-8228-71C45F628A6A}" srcOrd="2" destOrd="0" parTransId="{3C4E41D9-57AB-4F8E-9247-FE7B2E0728AA}" sibTransId="{C51EC6C3-7A7D-41B7-9A44-71F5E86A79C0}"/>
    <dgm:cxn modelId="{A1573C72-4B5C-4E55-859B-1275C3F93760}" type="presOf" srcId="{E867E670-26AD-407E-8806-310C6274CC40}" destId="{15477D12-54A5-41CB-8671-B59BFF124182}" srcOrd="1" destOrd="0" presId="urn:microsoft.com/office/officeart/2005/8/layout/radial1"/>
    <dgm:cxn modelId="{BE71795A-3B95-4007-9A06-0A0FA1331E15}" type="presOf" srcId="{3C4E41D9-57AB-4F8E-9247-FE7B2E0728AA}" destId="{F0227687-E3FD-45CA-B850-DF64FD9A398C}" srcOrd="1" destOrd="0" presId="urn:microsoft.com/office/officeart/2005/8/layout/radial1"/>
    <dgm:cxn modelId="{524E362D-1EE0-420A-944F-8972AFE4703C}" srcId="{86225A2B-C5BD-4E2A-85B2-925D53B9EAD0}" destId="{C7C48FFA-1DED-4B9F-B53E-EA69E7BACBD6}" srcOrd="0" destOrd="0" parTransId="{F15FD6F8-455B-4257-9C91-8F71E13F2D95}" sibTransId="{7739F41C-B6E0-477C-B103-56670819E7CA}"/>
    <dgm:cxn modelId="{E3D74213-A6F8-410F-BF76-25A413C780E1}" type="presOf" srcId="{903E5C5E-A8EF-46C5-9C5D-7EDCBA35D34C}" destId="{80F79507-136E-4B2D-ACBD-0593B5CC0560}" srcOrd="0" destOrd="0" presId="urn:microsoft.com/office/officeart/2005/8/layout/radial1"/>
    <dgm:cxn modelId="{3BE56658-3481-4744-9663-29899D2CEC9C}" type="presOf" srcId="{7775F942-B3F9-49BF-8987-54BB78620F9D}" destId="{A404112F-E6EA-4DE6-98A6-A721C8BCAB41}" srcOrd="0" destOrd="0" presId="urn:microsoft.com/office/officeart/2005/8/layout/radial1"/>
    <dgm:cxn modelId="{34FA2686-6D70-4CCE-A025-5AC30FF6EA1E}" type="presOf" srcId="{86225A2B-C5BD-4E2A-85B2-925D53B9EAD0}" destId="{C548F8E3-10C0-4574-84B4-EAD555965404}" srcOrd="0" destOrd="0" presId="urn:microsoft.com/office/officeart/2005/8/layout/radial1"/>
    <dgm:cxn modelId="{616EDBCF-5AC3-41BF-A9CE-9D92318BBCAB}" srcId="{C7C48FFA-1DED-4B9F-B53E-EA69E7BACBD6}" destId="{EF851920-53AB-4408-8F39-CA2CCEE699B8}" srcOrd="1" destOrd="0" parTransId="{E867E670-26AD-407E-8806-310C6274CC40}" sibTransId="{3EA52CD2-F059-45B0-A6A8-574E7FE8E173}"/>
    <dgm:cxn modelId="{4425C94C-E998-4838-97D2-6460B1D2FA9A}" type="presOf" srcId="{7775F942-B3F9-49BF-8987-54BB78620F9D}" destId="{0041BF25-9002-4DF8-A865-F369CB5EE4BF}" srcOrd="1" destOrd="0" presId="urn:microsoft.com/office/officeart/2005/8/layout/radial1"/>
    <dgm:cxn modelId="{CE5698E1-B130-4D1F-8122-72F1EA299374}" type="presOf" srcId="{EF851920-53AB-4408-8F39-CA2CCEE699B8}" destId="{07A75651-A57F-482E-835B-D9864CFCB0A4}" srcOrd="0" destOrd="0" presId="urn:microsoft.com/office/officeart/2005/8/layout/radial1"/>
    <dgm:cxn modelId="{935B4077-1109-4255-A21E-EDF66F4E5F12}" srcId="{C7C48FFA-1DED-4B9F-B53E-EA69E7BACBD6}" destId="{B67DB070-381D-4F3C-999A-E945C8F8517A}" srcOrd="0" destOrd="0" parTransId="{7775F942-B3F9-49BF-8987-54BB78620F9D}" sibTransId="{C0F67DEA-633A-4C59-BD3C-789D79E92F65}"/>
    <dgm:cxn modelId="{F7D1C44F-5F03-41B1-A5BE-E110F9A95F82}" type="presOf" srcId="{3C4E41D9-57AB-4F8E-9247-FE7B2E0728AA}" destId="{5B501452-C0BB-4CB7-9C96-3FE647F5A77C}" srcOrd="0" destOrd="0" presId="urn:microsoft.com/office/officeart/2005/8/layout/radial1"/>
    <dgm:cxn modelId="{E893FDAB-FE0E-47C9-95C0-AA8C9583414C}" type="presOf" srcId="{00F03644-518D-41CF-AC17-CE406EBB9986}" destId="{F1BE1F86-AB9D-4967-96E6-26CF26EF56CF}" srcOrd="1" destOrd="0" presId="urn:microsoft.com/office/officeart/2005/8/layout/radial1"/>
    <dgm:cxn modelId="{B1DCA31C-90B1-4C59-AD30-E1A7E7DF5A94}" type="presParOf" srcId="{C548F8E3-10C0-4574-84B4-EAD555965404}" destId="{0BDCDB29-0503-41FE-BC01-188ED1EF7F49}" srcOrd="0" destOrd="0" presId="urn:microsoft.com/office/officeart/2005/8/layout/radial1"/>
    <dgm:cxn modelId="{0E7A9AA1-48F0-4CB8-B83A-7464E35653E9}" type="presParOf" srcId="{C548F8E3-10C0-4574-84B4-EAD555965404}" destId="{A404112F-E6EA-4DE6-98A6-A721C8BCAB41}" srcOrd="1" destOrd="0" presId="urn:microsoft.com/office/officeart/2005/8/layout/radial1"/>
    <dgm:cxn modelId="{CDD701DD-DF22-44B4-9135-8BDCA0123F88}" type="presParOf" srcId="{A404112F-E6EA-4DE6-98A6-A721C8BCAB41}" destId="{0041BF25-9002-4DF8-A865-F369CB5EE4BF}" srcOrd="0" destOrd="0" presId="urn:microsoft.com/office/officeart/2005/8/layout/radial1"/>
    <dgm:cxn modelId="{BB6E69C9-B709-4A2F-BE24-C23A77AE66AF}" type="presParOf" srcId="{C548F8E3-10C0-4574-84B4-EAD555965404}" destId="{E2EB61EF-86A7-48A1-96C8-D6A473307F22}" srcOrd="2" destOrd="0" presId="urn:microsoft.com/office/officeart/2005/8/layout/radial1"/>
    <dgm:cxn modelId="{96599A14-8EAD-4673-B4A4-E10C34EC819C}" type="presParOf" srcId="{C548F8E3-10C0-4574-84B4-EAD555965404}" destId="{4EFFCED9-1429-4E91-9FFE-5CC2713A47D1}" srcOrd="3" destOrd="0" presId="urn:microsoft.com/office/officeart/2005/8/layout/radial1"/>
    <dgm:cxn modelId="{CCEF1BF1-6874-4030-85AE-9AB55270023F}" type="presParOf" srcId="{4EFFCED9-1429-4E91-9FFE-5CC2713A47D1}" destId="{15477D12-54A5-41CB-8671-B59BFF124182}" srcOrd="0" destOrd="0" presId="urn:microsoft.com/office/officeart/2005/8/layout/radial1"/>
    <dgm:cxn modelId="{3AD3C3AB-5CD5-4E82-BA79-CA52D36119A0}" type="presParOf" srcId="{C548F8E3-10C0-4574-84B4-EAD555965404}" destId="{07A75651-A57F-482E-835B-D9864CFCB0A4}" srcOrd="4" destOrd="0" presId="urn:microsoft.com/office/officeart/2005/8/layout/radial1"/>
    <dgm:cxn modelId="{FE90341C-1EED-4EDB-A4FB-EC8C36B68448}" type="presParOf" srcId="{C548F8E3-10C0-4574-84B4-EAD555965404}" destId="{5B501452-C0BB-4CB7-9C96-3FE647F5A77C}" srcOrd="5" destOrd="0" presId="urn:microsoft.com/office/officeart/2005/8/layout/radial1"/>
    <dgm:cxn modelId="{14F15DB8-F4F0-4376-A069-0F8D4A58E1B9}" type="presParOf" srcId="{5B501452-C0BB-4CB7-9C96-3FE647F5A77C}" destId="{F0227687-E3FD-45CA-B850-DF64FD9A398C}" srcOrd="0" destOrd="0" presId="urn:microsoft.com/office/officeart/2005/8/layout/radial1"/>
    <dgm:cxn modelId="{839A47AB-7E72-4E01-91A1-1727D7E8BF40}" type="presParOf" srcId="{C548F8E3-10C0-4574-84B4-EAD555965404}" destId="{753D7803-5A70-48C6-8395-B36E9D66D7C6}" srcOrd="6" destOrd="0" presId="urn:microsoft.com/office/officeart/2005/8/layout/radial1"/>
    <dgm:cxn modelId="{900E9D93-95F3-4DD8-87FF-A0455737D3D5}" type="presParOf" srcId="{C548F8E3-10C0-4574-84B4-EAD555965404}" destId="{08C457E3-8743-4768-A915-0CD5D5C256B8}" srcOrd="7" destOrd="0" presId="urn:microsoft.com/office/officeart/2005/8/layout/radial1"/>
    <dgm:cxn modelId="{0E0B622C-4D95-4853-9311-17366BAC7AA3}" type="presParOf" srcId="{08C457E3-8743-4768-A915-0CD5D5C256B8}" destId="{F1BE1F86-AB9D-4967-96E6-26CF26EF56CF}" srcOrd="0" destOrd="0" presId="urn:microsoft.com/office/officeart/2005/8/layout/radial1"/>
    <dgm:cxn modelId="{C89420D6-EB0D-492A-9F92-5A76900600FD}" type="presParOf" srcId="{C548F8E3-10C0-4574-84B4-EAD555965404}" destId="{80F79507-136E-4B2D-ACBD-0593B5CC0560}" srcOrd="8" destOrd="0" presId="urn:microsoft.com/office/officeart/2005/8/layout/radial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CDB29-0503-41FE-BC01-188ED1EF7F49}">
      <dsp:nvSpPr>
        <dsp:cNvPr id="0" name=""/>
        <dsp:cNvSpPr/>
      </dsp:nvSpPr>
      <dsp:spPr>
        <a:xfrm>
          <a:off x="1479090" y="1358262"/>
          <a:ext cx="1374505" cy="96899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err="1" smtClean="0">
              <a:latin typeface="Tahoma" panose="020B0604030504040204" pitchFamily="34" charset="0"/>
              <a:ea typeface="Tahoma" panose="020B0604030504040204" pitchFamily="34" charset="0"/>
              <a:cs typeface="Tahoma" panose="020B0604030504040204" pitchFamily="34" charset="0"/>
            </a:rPr>
            <a:t>Học</a:t>
          </a:r>
          <a:r>
            <a:rPr lang="en-US" sz="1400" b="1" kern="1200" dirty="0" smtClean="0">
              <a:latin typeface="Tahoma" panose="020B0604030504040204" pitchFamily="34" charset="0"/>
              <a:ea typeface="Tahoma" panose="020B0604030504040204" pitchFamily="34" charset="0"/>
              <a:cs typeface="Tahoma" panose="020B0604030504040204" pitchFamily="34" charset="0"/>
            </a:rPr>
            <a:t> </a:t>
          </a:r>
          <a:r>
            <a:rPr lang="en-US" sz="1400" b="1" kern="1200" dirty="0" err="1" smtClean="0">
              <a:latin typeface="Tahoma" panose="020B0604030504040204" pitchFamily="34" charset="0"/>
              <a:ea typeface="Tahoma" panose="020B0604030504040204" pitchFamily="34" charset="0"/>
              <a:cs typeface="Tahoma" panose="020B0604030504040204" pitchFamily="34" charset="0"/>
            </a:rPr>
            <a:t>sinh</a:t>
          </a:r>
          <a:endParaRPr lang="en-US" sz="1400" b="1" kern="1200" dirty="0">
            <a:latin typeface="Tahoma" panose="020B0604030504040204" pitchFamily="34" charset="0"/>
            <a:ea typeface="Tahoma" panose="020B0604030504040204" pitchFamily="34" charset="0"/>
            <a:cs typeface="Tahoma" panose="020B0604030504040204" pitchFamily="34" charset="0"/>
          </a:endParaRPr>
        </a:p>
      </dsp:txBody>
      <dsp:txXfrm>
        <a:off x="1680382" y="1500168"/>
        <a:ext cx="971921" cy="685184"/>
      </dsp:txXfrm>
    </dsp:sp>
    <dsp:sp modelId="{A404112F-E6EA-4DE6-98A6-A721C8BCAB41}">
      <dsp:nvSpPr>
        <dsp:cNvPr id="0" name=""/>
        <dsp:cNvSpPr/>
      </dsp:nvSpPr>
      <dsp:spPr>
        <a:xfrm rot="16135497">
          <a:off x="2071696" y="1253474"/>
          <a:ext cx="167961" cy="41727"/>
        </a:xfrm>
        <a:custGeom>
          <a:avLst/>
          <a:gdLst/>
          <a:ahLst/>
          <a:cxnLst/>
          <a:rect l="0" t="0" r="0" b="0"/>
          <a:pathLst>
            <a:path>
              <a:moveTo>
                <a:pt x="0" y="20863"/>
              </a:moveTo>
              <a:lnTo>
                <a:pt x="167961" y="20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rot="10800000">
        <a:off x="2151477" y="1270139"/>
        <a:ext cx="8398" cy="8398"/>
      </dsp:txXfrm>
    </dsp:sp>
    <dsp:sp modelId="{E2EB61EF-86A7-48A1-96C8-D6A473307F22}">
      <dsp:nvSpPr>
        <dsp:cNvPr id="0" name=""/>
        <dsp:cNvSpPr/>
      </dsp:nvSpPr>
      <dsp:spPr>
        <a:xfrm>
          <a:off x="1517256" y="183554"/>
          <a:ext cx="1254797" cy="1006875"/>
        </a:xfrm>
        <a:prstGeom prst="ellipse">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Kiến</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luật</a:t>
          </a:r>
          <a:r>
            <a:rPr kumimoji="0" lang="en-US" alt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ATGT</a:t>
          </a:r>
          <a:endParaRPr kumimoji="0" lang="en-US" sz="1400" b="1"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sp:txBody>
      <dsp:txXfrm>
        <a:off x="1701017" y="331007"/>
        <a:ext cx="887275" cy="711969"/>
      </dsp:txXfrm>
    </dsp:sp>
    <dsp:sp modelId="{4EFFCED9-1429-4E91-9FFE-5CC2713A47D1}">
      <dsp:nvSpPr>
        <dsp:cNvPr id="0" name=""/>
        <dsp:cNvSpPr/>
      </dsp:nvSpPr>
      <dsp:spPr>
        <a:xfrm rot="21493701">
          <a:off x="2852898" y="1798240"/>
          <a:ext cx="156483" cy="41727"/>
        </a:xfrm>
        <a:custGeom>
          <a:avLst/>
          <a:gdLst/>
          <a:ahLst/>
          <a:cxnLst/>
          <a:rect l="0" t="0" r="0" b="0"/>
          <a:pathLst>
            <a:path>
              <a:moveTo>
                <a:pt x="0" y="20863"/>
              </a:moveTo>
              <a:lnTo>
                <a:pt x="156483" y="20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927227" y="1815192"/>
        <a:ext cx="7824" cy="7824"/>
      </dsp:txXfrm>
    </dsp:sp>
    <dsp:sp modelId="{07A75651-A57F-482E-835B-D9864CFCB0A4}">
      <dsp:nvSpPr>
        <dsp:cNvPr id="0" name=""/>
        <dsp:cNvSpPr/>
      </dsp:nvSpPr>
      <dsp:spPr>
        <a:xfrm>
          <a:off x="3008958" y="1295034"/>
          <a:ext cx="1178426" cy="1006875"/>
        </a:xfrm>
        <a:prstGeom prst="ellipse">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Kỹ</a:t>
          </a:r>
          <a:r>
            <a:rPr kumimoji="0" 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năng</a:t>
          </a:r>
          <a:endParaRPr kumimoji="0" lang="en-US" sz="1400" b="1"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sp:txBody>
      <dsp:txXfrm>
        <a:off x="3181534" y="1442487"/>
        <a:ext cx="833274" cy="711969"/>
      </dsp:txXfrm>
    </dsp:sp>
    <dsp:sp modelId="{5B501452-C0BB-4CB7-9C96-3FE647F5A77C}">
      <dsp:nvSpPr>
        <dsp:cNvPr id="0" name=""/>
        <dsp:cNvSpPr/>
      </dsp:nvSpPr>
      <dsp:spPr>
        <a:xfrm rot="5485509">
          <a:off x="2050067" y="2407983"/>
          <a:ext cx="203389" cy="41727"/>
        </a:xfrm>
        <a:custGeom>
          <a:avLst/>
          <a:gdLst/>
          <a:ahLst/>
          <a:cxnLst/>
          <a:rect l="0" t="0" r="0" b="0"/>
          <a:pathLst>
            <a:path>
              <a:moveTo>
                <a:pt x="0" y="20863"/>
              </a:moveTo>
              <a:lnTo>
                <a:pt x="203389" y="20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rot="10800000">
        <a:off x="2146677" y="2423762"/>
        <a:ext cx="10169" cy="10169"/>
      </dsp:txXfrm>
    </dsp:sp>
    <dsp:sp modelId="{753D7803-5A70-48C6-8395-B36E9D66D7C6}">
      <dsp:nvSpPr>
        <dsp:cNvPr id="0" name=""/>
        <dsp:cNvSpPr/>
      </dsp:nvSpPr>
      <dsp:spPr>
        <a:xfrm>
          <a:off x="1489717" y="2530431"/>
          <a:ext cx="1295374" cy="951033"/>
        </a:xfrm>
        <a:prstGeom prst="ellipse">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Phương</a:t>
          </a:r>
          <a:r>
            <a:rPr kumimoji="0" 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tiện</a:t>
          </a:r>
          <a:endParaRPr kumimoji="0" lang="en-US" sz="1400" b="1"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sp:txBody>
      <dsp:txXfrm>
        <a:off x="1679420" y="2669707"/>
        <a:ext cx="915968" cy="672481"/>
      </dsp:txXfrm>
    </dsp:sp>
    <dsp:sp modelId="{08C457E3-8743-4768-A915-0CD5D5C256B8}">
      <dsp:nvSpPr>
        <dsp:cNvPr id="0" name=""/>
        <dsp:cNvSpPr/>
      </dsp:nvSpPr>
      <dsp:spPr>
        <a:xfrm rot="10909485">
          <a:off x="1303297" y="1797213"/>
          <a:ext cx="176538" cy="41727"/>
        </a:xfrm>
        <a:custGeom>
          <a:avLst/>
          <a:gdLst/>
          <a:ahLst/>
          <a:cxnLst/>
          <a:rect l="0" t="0" r="0" b="0"/>
          <a:pathLst>
            <a:path>
              <a:moveTo>
                <a:pt x="0" y="20863"/>
              </a:moveTo>
              <a:lnTo>
                <a:pt x="176538" y="20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rot="10800000">
        <a:off x="1387153" y="1813663"/>
        <a:ext cx="8826" cy="8826"/>
      </dsp:txXfrm>
    </dsp:sp>
    <dsp:sp modelId="{80F79507-136E-4B2D-ACBD-0593B5CC0560}">
      <dsp:nvSpPr>
        <dsp:cNvPr id="0" name=""/>
        <dsp:cNvSpPr/>
      </dsp:nvSpPr>
      <dsp:spPr>
        <a:xfrm>
          <a:off x="146729" y="1293410"/>
          <a:ext cx="1157000" cy="1006875"/>
        </a:xfrm>
        <a:prstGeom prst="ellipse">
          <a:avLst/>
        </a:prstGeom>
        <a:solidFill>
          <a:srgbClr val="FF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kumimoji="0" lang="en-US" sz="1400" b="1" i="0" u="none" strike="noStrike" kern="1200"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Ý </a:t>
          </a:r>
          <a:r>
            <a:rPr kumimoji="0" lang="en-US" sz="1400" b="1" i="0" u="none" strike="noStrike" kern="1200" cap="none" normalizeH="0" baseline="0" dirty="0" err="1"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endParaRPr kumimoji="0" lang="en-US" sz="1400" b="1" i="0" u="none" strike="noStrike" kern="1200"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dsp:txBody>
      <dsp:txXfrm>
        <a:off x="316168" y="1440863"/>
        <a:ext cx="818122" cy="71196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prstTxWarp prst="textNoShape">
              <a:avLst/>
            </a:prstTxWarp>
          </a:bodyPr>
          <a:lstStyle>
            <a:lvl1pPr algn="r" eaLnBrk="1" hangingPunct="1">
              <a:defRPr sz="1200">
                <a:latin typeface="Arial" pitchFamily="34" charset="0"/>
              </a:defRPr>
            </a:lvl1pPr>
          </a:lstStyle>
          <a:p>
            <a:pPr>
              <a:defRPr/>
            </a:pPr>
            <a:fld id="{6AD8E887-D895-4779-8C55-BE19C4B5CA82}" type="datetimeFigureOut">
              <a:rPr lang="en-US"/>
              <a:pPr>
                <a:defRPr/>
              </a:pPr>
              <a:t>8/24/2017</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prstTxWarp prst="textNoShape">
              <a:avLst/>
            </a:prstTxWarp>
          </a:bodyPr>
          <a:lstStyle>
            <a:lvl1pPr algn="r" eaLnBrk="1" hangingPunct="1">
              <a:defRPr sz="1200"/>
            </a:lvl1pPr>
          </a:lstStyle>
          <a:p>
            <a:fld id="{3A06F614-DA72-4C52-8F1D-FC0FE7142E27}" type="slidenum">
              <a:rPr lang="en-US" altLang="en-US"/>
              <a:pPr/>
              <a:t>‹#›</a:t>
            </a:fld>
            <a:endParaRPr lang="en-US" altLang="en-US"/>
          </a:p>
        </p:txBody>
      </p:sp>
    </p:spTree>
    <p:extLst>
      <p:ext uri="{BB962C8B-B14F-4D97-AF65-F5344CB8AC3E}">
        <p14:creationId xmlns="" xmlns:p14="http://schemas.microsoft.com/office/powerpoint/2010/main" val="243366263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prstTxWarp prst="textNoShape">
              <a:avLst/>
            </a:prstTxWarp>
          </a:bodyPr>
          <a:lstStyle>
            <a:lvl1pPr algn="r" eaLnBrk="1" hangingPunct="1">
              <a:defRPr sz="1300">
                <a:latin typeface="Calibri" pitchFamily="34" charset="0"/>
              </a:defRPr>
            </a:lvl1pPr>
          </a:lstStyle>
          <a:p>
            <a:pPr>
              <a:defRPr/>
            </a:pPr>
            <a:fld id="{1BC7950E-3667-489A-B38E-3AD73CC53623}" type="datetimeFigureOut">
              <a:rPr lang="en-US"/>
              <a:pPr>
                <a:defRPr/>
              </a:pPr>
              <a:t>8/24/2017</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prstTxWarp prst="textNoShape">
              <a:avLst/>
            </a:prstTxWarp>
          </a:bodyPr>
          <a:lstStyle>
            <a:lvl1pPr algn="r" eaLnBrk="1" hangingPunct="1">
              <a:defRPr sz="1300">
                <a:latin typeface="Calibri" pitchFamily="34" charset="0"/>
              </a:defRPr>
            </a:lvl1pPr>
          </a:lstStyle>
          <a:p>
            <a:fld id="{A4DE6EE5-127C-4D44-8EE3-45F3858F5AC4}" type="slidenum">
              <a:rPr lang="en-US" altLang="en-US"/>
              <a:pPr/>
              <a:t>‹#›</a:t>
            </a:fld>
            <a:endParaRPr lang="en-US" altLang="en-US"/>
          </a:p>
        </p:txBody>
      </p:sp>
    </p:spTree>
    <p:extLst>
      <p:ext uri="{BB962C8B-B14F-4D97-AF65-F5344CB8AC3E}">
        <p14:creationId xmlns="" xmlns:p14="http://schemas.microsoft.com/office/powerpoint/2010/main" val="375811469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dirty="0"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3516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46320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208449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Tree>
    <p:extLst>
      <p:ext uri="{BB962C8B-B14F-4D97-AF65-F5344CB8AC3E}">
        <p14:creationId xmlns="" xmlns:p14="http://schemas.microsoft.com/office/powerpoint/2010/main" val="383131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927684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079195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13864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Tiếp theo chúng ta sẽ cùng đi tìm hiểu kỹ năng dự đoán và phòng tránh nguy hiểm. Đây là một kỹ năng rất quan trọng để chúng ta có thể tránh được nhiều tình huống giao thông nguy hiểm trên đường.</a:t>
            </a:r>
          </a:p>
          <a:p>
            <a:pPr eaLnBrk="1" hangingPunct="1">
              <a:spcBef>
                <a:spcPct val="0"/>
              </a:spcBef>
            </a:pPr>
            <a:endParaRPr lang="en-US" altLang="en-US" smtClean="0">
              <a:ea typeface="ＭＳ Ｐゴシック" pitchFamily="34" charset="-128"/>
            </a:endParaRPr>
          </a:p>
        </p:txBody>
      </p:sp>
      <p:sp>
        <p:nvSpPr>
          <p:cNvPr id="11162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572562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603604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242712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29978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6729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622596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647734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57143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584940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671972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515774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257239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719542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742318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06943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307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079232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267115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520085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665620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725325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909624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469565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p:txBody>
      </p:sp>
      <p:sp>
        <p:nvSpPr>
          <p:cNvPr id="14131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738354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76124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518003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286878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327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355741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660760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615757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927634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42813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652427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728854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863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078299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144653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76964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93138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None/>
            </a:pPr>
            <a:r>
              <a:rPr lang="vi-VN" sz="1200" dirty="0" smtClean="0"/>
              <a:t>Văn hoá giao thông là cách ứng xử khi tham gia giao thông, thể hiện sự tôn trọng pháp luật, tôn trọng mọi người và có trách nhiệm với hành vi của bản thân.</a:t>
            </a:r>
            <a:endParaRPr lang="en-US" sz="1200" dirty="0" smtClean="0"/>
          </a:p>
          <a:p>
            <a:pPr marL="0" indent="0">
              <a:buNone/>
            </a:pPr>
            <a:r>
              <a:rPr lang="en-US" sz="1200" dirty="0" smtClean="0"/>
              <a:t>     </a:t>
            </a:r>
            <a:r>
              <a:rPr lang="vi-VN" sz="1200" dirty="0" smtClean="0"/>
              <a:t>Văn hoá giao thông biểu hiện trước hết ở chỗ phải có hiểu biết đầy đủ và chấp hành nghiêm chỉnh pháp luật về giao thông; tôn trọng, nhường nhịn và quan tâm giúp đỡ người khác khi tham gia giao thông; ứng xử có văn hoá khi xảy ra va chạm giao thông.</a:t>
            </a:r>
            <a:endParaRPr lang="en-US" sz="1200" dirty="0" smtClean="0"/>
          </a:p>
          <a:p>
            <a:pPr marL="0" indent="0">
              <a:buNone/>
            </a:pPr>
            <a:r>
              <a:rPr lang="en-US" sz="1200" dirty="0" smtClean="0"/>
              <a:t>     </a:t>
            </a:r>
            <a:r>
              <a:rPr lang="vi-VN" sz="1200" dirty="0" smtClean="0"/>
              <a:t>Văn hoá giao thông là biểu hiện của lối sống văn minh trong mỗi con người, giúp chúng ta làm chủ được bản thân trong các tình huống đi đường, có cách ứng xử đúng đắn, phù hợp, tránh được những va chạm đáng tiếc có thể xảy ra làm tổn thương bản thân và người khác. Thực hiện tốt văn hoá giao thông thì trật tự ATGTtrong xã hội được bảo đảm, xây dựng được môi trường giao thông lành mạnh và thân thiện.</a:t>
            </a:r>
            <a:endParaRPr lang="en-US" sz="1200" dirty="0" smtClean="0"/>
          </a:p>
          <a:p>
            <a:pPr marL="0" indent="0">
              <a:buNone/>
            </a:pPr>
            <a:r>
              <a:rPr lang="en-US" sz="1200" dirty="0" smtClean="0"/>
              <a:t>     </a:t>
            </a:r>
            <a:r>
              <a:rPr lang="vi-VN" sz="1200" dirty="0" smtClean="0"/>
              <a:t>Học sinh cần thực hiện văn hoá giao thông và nhắc nhở nhau cùng thực hiện tốt. Trước hết, chúng ta phải nghiêm chỉnh thực hiện, không vi phạm những quy định của pháp luật về giao thông; không gây mất trật tự an toàn giao thông; không gây gổ, cãi vã hoặc có thái độ thiếu lịch sự khi xảy ra va chạm giao thông; giúp đỡ người già, em nhỏ, người khuyết tật, người bị TNGT; giữ gìn trật tự, vệ sinh và thực hiện tốt các quy định tại các bến xe, nhà ga, trên các phương tiện giao thông công cộng khi tham gia giao thông.</a:t>
            </a:r>
            <a:endParaRPr lang="en-US" sz="1200" dirty="0" smtClean="0"/>
          </a:p>
          <a:p>
            <a:endParaRPr lang="en-US" altLang="en-US" dirty="0"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027171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74138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3898625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561784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0791884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49300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571276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2016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132945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08385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59254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37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409412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 xmlns:p14="http://schemas.microsoft.com/office/powerpoint/2010/main" val="2291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pPr>
                <a:defRPr/>
              </a:pPr>
              <a:t>8/24/2017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pPr>
                <a:defRPr/>
              </a:pPr>
              <a:t>8/24/2017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pPr>
                <a:defRPr/>
              </a:pPr>
              <a:t>8/24/2017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pPr>
                <a:defRPr/>
              </a:pPr>
              <a:t>8/24/2017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pPr>
                <a:defRPr/>
              </a:pPr>
              <a:t>8/24/2017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pPr>
                <a:defRPr/>
              </a:pPr>
              <a:t>8/24/2017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pPr>
                <a:defRPr/>
              </a:pPr>
              <a:t>8/24/2017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pPr>
                <a:defRPr/>
              </a:pPr>
              <a:t>8/24/2017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pPr>
                <a:defRPr/>
              </a:pPr>
              <a:t>8/24/2017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pPr>
                <a:defRPr/>
              </a:pPr>
              <a:t>8/24/2017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pPr>
                <a:defRPr/>
              </a:pPr>
              <a:t>8/24/2017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pPr>
                <a:defRPr/>
              </a:pPr>
              <a:t>8/24/2017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5ABC0D3D-0516-47B2-A2CB-41AB1E6AE0A8}" type="datetime1">
              <a:rPr lang="en-US"/>
              <a:pPr>
                <a:defRPr/>
              </a:pPr>
              <a:t>8/24/2017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9825CBC9-3E9C-437F-9D6F-B7BC2A7CE993}" type="slidenum">
              <a:rPr lang="en-US" altLang="en-US"/>
              <a:pPr/>
              <a:t>‹#›</a:t>
            </a:fld>
            <a:endParaRPr lang="en-US" altLang="en-US"/>
          </a:p>
        </p:txBody>
      </p:sp>
      <p:cxnSp>
        <p:nvCxnSpPr>
          <p:cNvPr id="9" name="Straight Connector 8"/>
          <p:cNvCxnSpPr>
            <a:cxnSpLocks noChangeShapeType="1"/>
          </p:cNvCxnSpPr>
          <p:nvPr/>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pic>
        <p:nvPicPr>
          <p:cNvPr id="1032" name="Picture 2"/>
          <p:cNvPicPr>
            <a:picLocks noChangeAspect="1" noChangeArrowheads="1"/>
          </p:cNvPicPr>
          <p:nvPr/>
        </p:nvPicPr>
        <p:blipFill>
          <a:blip r:embed="rId14"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p:nvPicPr>
        <p:blipFill>
          <a:blip r:embed="rId15"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 id="2147487054" r:id="rId12"/>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hyperlink" Target="http://www.baobinhphuoc.com.vn/"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3" TargetMode="External"/><Relationship Id="rId5"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5" TargetMode="External"/><Relationship Id="rId4"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Di%20xe%20may%20kep%20ba.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Di%20xe%20dap%20dan%20hang%20ngan.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Keo%20day%20xe%20khac%20tren%20duong.mp4"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slide" Target="slide63.xml"/><Relationship Id="rId5" Type="http://schemas.openxmlformats.org/officeDocument/2006/relationships/slide" Target="slide51.xml"/><Relationship Id="rId4" Type="http://schemas.openxmlformats.org/officeDocument/2006/relationships/slide" Target="slide27.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55.pn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2.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79.jpeg"/><Relationship Id="rId5" Type="http://schemas.openxmlformats.org/officeDocument/2006/relationships/hyperlink" Target="Bang%20qua%20duong.mp4" TargetMode="Externa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00.jpeg"/><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hyperlink" Target="Tinh%20huong%20tai%20nan.mp4" TargetMode="External"/><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94.pn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hyperlink" Target="Dung%20o%20khi%20di%20xe.mp4" TargetMode="External"/><Relationship Id="rId5" Type="http://schemas.openxmlformats.org/officeDocument/2006/relationships/image" Target="../media/image111.jpeg"/><Relationship Id="rId4" Type="http://schemas.openxmlformats.org/officeDocument/2006/relationships/image" Target="../media/image110.jpeg"/></Relationships>
</file>

<file path=ppt/slides/_rels/slide6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antoangiaothong.gov.vn/" TargetMode="External"/><Relationship Id="rId7" Type="http://schemas.openxmlformats.org/officeDocument/2006/relationships/hyperlink" Target="http://giaothongvantai.com.vn/" TargetMode="External"/><Relationship Id="rId2" Type="http://schemas.openxmlformats.org/officeDocument/2006/relationships/hyperlink" Target="http://www.chinhphu.vn/portal/page/portal/chinhphu/antoangiaothong" TargetMode="External"/><Relationship Id="rId1" Type="http://schemas.openxmlformats.org/officeDocument/2006/relationships/slideLayout" Target="../slideLayouts/slideLayout7.xml"/><Relationship Id="rId6" Type="http://schemas.openxmlformats.org/officeDocument/2006/relationships/hyperlink" Target="http://csgt.vn/" TargetMode="External"/><Relationship Id="rId5" Type="http://schemas.openxmlformats.org/officeDocument/2006/relationships/hyperlink" Target="http://canhsat&#8211;ttatxh.bocongan.gov.vn/" TargetMode="External"/><Relationship Id="rId4" Type="http://schemas.openxmlformats.org/officeDocument/2006/relationships/hyperlink" Target="http://www.mt.gov.vn/"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3" Type="http://schemas.openxmlformats.org/officeDocument/2006/relationships/hyperlink" Target="TYVN-%20&#272;i%20xe%20&#273;&#7841;p%20d&#224;n%20h&#224;ng%20ngang.wmv" TargetMode="External"/><Relationship Id="rId7"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Di%20bo%20an%20toan.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272"/>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3" name="Slide Number Placeholder 7"/>
          <p:cNvSpPr>
            <a:spLocks noGrp="1"/>
          </p:cNvSpPr>
          <p:nvPr>
            <p:ph type="sldNum" sz="quarter" idx="12"/>
          </p:nvPr>
        </p:nvSpPr>
        <p:spPr bwMode="auto">
          <a:noFill/>
          <a:ln>
            <a:miter lim="800000"/>
            <a:headEnd/>
            <a:tailEnd/>
          </a:ln>
        </p:spPr>
        <p:txBody>
          <a:bodyPr/>
          <a:lstStyle/>
          <a:p>
            <a:fld id="{C28CB429-BDBE-4E07-BE95-6FB43A847661}" type="slidenum">
              <a:rPr lang="en-US" altLang="en-US"/>
              <a:pPr/>
              <a:t>1</a:t>
            </a:fld>
            <a:endParaRPr lang="en-US" altLang="en-US"/>
          </a:p>
        </p:txBody>
      </p:sp>
      <p:sp>
        <p:nvSpPr>
          <p:cNvPr id="2" name="Rectangle 1"/>
          <p:cNvSpPr/>
          <p:nvPr/>
        </p:nvSpPr>
        <p:spPr>
          <a:xfrm>
            <a:off x="2078502" y="6245225"/>
            <a:ext cx="5257800" cy="460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smtClean="0">
                <a:solidFill>
                  <a:schemeClr val="tx1"/>
                </a:solidFill>
              </a:rPr>
              <a:t>Dành</a:t>
            </a:r>
            <a:r>
              <a:rPr lang="en-US" sz="2400" i="1" dirty="0" smtClean="0">
                <a:solidFill>
                  <a:schemeClr val="tx1"/>
                </a:solidFill>
              </a:rPr>
              <a:t> </a:t>
            </a:r>
            <a:r>
              <a:rPr lang="en-US" sz="2400" i="1" dirty="0" err="1" smtClean="0">
                <a:solidFill>
                  <a:schemeClr val="tx1"/>
                </a:solidFill>
              </a:rPr>
              <a:t>cho</a:t>
            </a:r>
            <a:r>
              <a:rPr lang="en-US" sz="2400" i="1" dirty="0" smtClean="0">
                <a:solidFill>
                  <a:schemeClr val="tx1"/>
                </a:solidFill>
              </a:rPr>
              <a:t> </a:t>
            </a:r>
            <a:r>
              <a:rPr lang="en-US" sz="2400" i="1" dirty="0" err="1" smtClean="0">
                <a:solidFill>
                  <a:schemeClr val="tx1"/>
                </a:solidFill>
              </a:rPr>
              <a:t>học</a:t>
            </a:r>
            <a:r>
              <a:rPr lang="en-US" sz="2400" i="1" dirty="0" smtClean="0">
                <a:solidFill>
                  <a:schemeClr val="tx1"/>
                </a:solidFill>
              </a:rPr>
              <a:t> </a:t>
            </a:r>
            <a:r>
              <a:rPr lang="en-US" sz="2400" i="1" dirty="0" err="1" smtClean="0">
                <a:solidFill>
                  <a:schemeClr val="tx1"/>
                </a:solidFill>
              </a:rPr>
              <a:t>sinh</a:t>
            </a:r>
            <a:r>
              <a:rPr lang="en-US" sz="2400" i="1" dirty="0" smtClean="0">
                <a:solidFill>
                  <a:schemeClr val="tx1"/>
                </a:solidFill>
              </a:rPr>
              <a:t> </a:t>
            </a:r>
            <a:r>
              <a:rPr lang="en-US" sz="2400" i="1" dirty="0" err="1" smtClean="0">
                <a:solidFill>
                  <a:schemeClr val="tx1"/>
                </a:solidFill>
              </a:rPr>
              <a:t>cấp</a:t>
            </a:r>
            <a:r>
              <a:rPr lang="en-US" sz="2400" i="1" dirty="0" smtClean="0">
                <a:solidFill>
                  <a:schemeClr val="tx1"/>
                </a:solidFill>
              </a:rPr>
              <a:t> </a:t>
            </a:r>
            <a:r>
              <a:rPr lang="en-US" sz="2400" i="1" dirty="0" err="1">
                <a:solidFill>
                  <a:schemeClr val="tx1"/>
                </a:solidFill>
              </a:rPr>
              <a:t>T</a:t>
            </a:r>
            <a:r>
              <a:rPr lang="en-US" sz="2400" i="1" dirty="0" err="1" smtClean="0">
                <a:solidFill>
                  <a:schemeClr val="tx1"/>
                </a:solidFill>
              </a:rPr>
              <a:t>rung</a:t>
            </a:r>
            <a:r>
              <a:rPr lang="en-US" sz="2400" i="1" dirty="0" smtClean="0">
                <a:solidFill>
                  <a:schemeClr val="tx1"/>
                </a:solidFill>
              </a:rPr>
              <a:t> </a:t>
            </a:r>
            <a:r>
              <a:rPr lang="en-US" sz="2400" i="1" dirty="0" err="1" smtClean="0">
                <a:solidFill>
                  <a:schemeClr val="tx1"/>
                </a:solidFill>
              </a:rPr>
              <a:t>học</a:t>
            </a:r>
            <a:r>
              <a:rPr lang="en-US" sz="2400" i="1" dirty="0" smtClean="0">
                <a:solidFill>
                  <a:schemeClr val="tx1"/>
                </a:solidFill>
              </a:rPr>
              <a:t> </a:t>
            </a:r>
            <a:r>
              <a:rPr lang="en-US" sz="2400" i="1" dirty="0" err="1" smtClean="0">
                <a:solidFill>
                  <a:schemeClr val="tx1"/>
                </a:solidFill>
              </a:rPr>
              <a:t>cơ</a:t>
            </a:r>
            <a:r>
              <a:rPr lang="en-US" sz="2400" i="1" dirty="0" smtClean="0">
                <a:solidFill>
                  <a:schemeClr val="tx1"/>
                </a:solidFill>
              </a:rPr>
              <a:t> </a:t>
            </a:r>
            <a:r>
              <a:rPr lang="en-US" sz="2400" i="1" dirty="0" err="1" smtClean="0">
                <a:solidFill>
                  <a:schemeClr val="tx1"/>
                </a:solidFill>
              </a:rPr>
              <a:t>sở</a:t>
            </a:r>
            <a:endParaRPr lang="en-US" sz="2400" i="1" dirty="0">
              <a:solidFill>
                <a:schemeClr val="tx1"/>
              </a:solidFill>
            </a:endParaRPr>
          </a:p>
        </p:txBody>
      </p:sp>
      <p:pic>
        <p:nvPicPr>
          <p:cNvPr id="3" name="Picture 2"/>
          <p:cNvPicPr>
            <a:picLocks noChangeAspect="1"/>
          </p:cNvPicPr>
          <p:nvPr/>
        </p:nvPicPr>
        <p:blipFill rotWithShape="1">
          <a:blip r:embed="rId3" cstate="print">
            <a:extLst>
              <a:ext uri="{28A0092B-C50C-407E-A947-70E740481C1C}">
                <a14:useLocalDpi xmlns="" xmlns:a14="http://schemas.microsoft.com/office/drawing/2010/main" val="0"/>
              </a:ext>
            </a:extLst>
          </a:blip>
          <a:srcRect l="16090" t="41548" r="22269" b="12299"/>
          <a:stretch/>
        </p:blipFill>
        <p:spPr>
          <a:xfrm>
            <a:off x="2133600" y="2133600"/>
            <a:ext cx="5147604" cy="378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336302" y="132173"/>
            <a:ext cx="1676400" cy="468149"/>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6200" y="63810"/>
            <a:ext cx="930834" cy="824170"/>
          </a:xfrm>
          <a:prstGeom prst="rect">
            <a:avLst/>
          </a:prstGeom>
        </p:spPr>
      </p:pic>
      <p:sp>
        <p:nvSpPr>
          <p:cNvPr id="8" name="TextBox 7"/>
          <p:cNvSpPr txBox="1"/>
          <p:nvPr/>
        </p:nvSpPr>
        <p:spPr>
          <a:xfrm>
            <a:off x="0" y="411540"/>
            <a:ext cx="9144000" cy="1569660"/>
          </a:xfrm>
          <a:prstGeom prst="rect">
            <a:avLst/>
          </a:prstGeom>
          <a:noFill/>
        </p:spPr>
        <p:txBody>
          <a:bodyPr wrap="square" rtlCol="0">
            <a:spAutoFit/>
          </a:bodyPr>
          <a:lstStyle/>
          <a:p>
            <a:pPr algn="ct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An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toàn</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giao</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thông</a:t>
            </a:r>
            <a:endParaRPr lang="en-US" sz="4800" b="1" dirty="0">
              <a:solidFill>
                <a:srgbClr val="000099"/>
              </a:solidFill>
              <a:latin typeface="Amazone" panose="020B0500000000000000" pitchFamily="34" charset="0"/>
              <a:ea typeface="Amazone" panose="020B0500000000000000" pitchFamily="34" charset="0"/>
              <a:cs typeface="Amazone" panose="020B0500000000000000" pitchFamily="34" charset="0"/>
            </a:endParaRPr>
          </a:p>
          <a:p>
            <a:pPr algn="ct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cho</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nụ</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cười</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ngày</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mai</a:t>
            </a:r>
            <a:endParaRPr lang="en-US" sz="4800" b="1" dirty="0">
              <a:solidFill>
                <a:srgbClr val="000099"/>
              </a:solidFill>
              <a:latin typeface="Amazone" panose="020B0500000000000000" pitchFamily="34" charset="0"/>
              <a:ea typeface="Amazone" panose="020B0500000000000000" pitchFamily="34" charset="0"/>
              <a:cs typeface="Amazone" panose="020B0500000000000000"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600"/>
            <a:ext cx="8534400" cy="4011048"/>
          </a:xfrm>
          <a:prstGeom prst="rect">
            <a:avLst/>
          </a:prstGeom>
          <a:solidFill>
            <a:srgbClr val="00FF00"/>
          </a:solidFill>
          <a:ln w="22225">
            <a:noFill/>
            <a:miter lim="800000"/>
            <a:headEnd/>
            <a:tailEnd/>
          </a:ln>
          <a:effectLst>
            <a:outerShdw blurRad="50800" dist="38100" dir="2700000" algn="tl" rotWithShape="0">
              <a:prstClr val="black">
                <a:alpha val="40000"/>
              </a:prstClr>
            </a:outerShdw>
          </a:effectLst>
        </p:spPr>
        <p:txBody>
          <a:bodyPr anchor="ctr"/>
          <a:lstStyle/>
          <a:p>
            <a:pPr algn="just" eaLnBrk="1" hangingPunct="1">
              <a:lnSpc>
                <a:spcPct val="150000"/>
              </a:lnSpc>
              <a:defRPr/>
            </a:pPr>
            <a:endParaRPr lang="en-US" sz="2100" u="sng" dirty="0">
              <a:solidFill>
                <a:schemeClr val="accent5">
                  <a:lumMod val="50000"/>
                </a:schemeClr>
              </a:solidFill>
              <a:latin typeface="Tahoma" pitchFamily="34" charset="0"/>
              <a:cs typeface="Tahoma" pitchFamily="34" charset="0"/>
            </a:endParaRPr>
          </a:p>
          <a:p>
            <a:pPr algn="just" eaLnBrk="1" hangingPunct="1">
              <a:lnSpc>
                <a:spcPct val="150000"/>
              </a:lnSpc>
              <a:defRPr/>
            </a:pPr>
            <a:r>
              <a:rPr lang="en-US" sz="2100" dirty="0" smtClean="0">
                <a:latin typeface="Tahoma" pitchFamily="34" charset="0"/>
                <a:cs typeface="Tahoma" pitchFamily="34" charset="0"/>
              </a:rPr>
              <a:t>     </a:t>
            </a:r>
          </a:p>
          <a:p>
            <a:pPr algn="just" eaLnBrk="1" hangingPunct="1">
              <a:lnSpc>
                <a:spcPct val="150000"/>
              </a:lnSpc>
              <a:defRPr/>
            </a:pPr>
            <a:r>
              <a:rPr lang="vi-VN" sz="2100" dirty="0" smtClean="0">
                <a:latin typeface="Tahoma" pitchFamily="34" charset="0"/>
                <a:cs typeface="Tahoma" pitchFamily="34" charset="0"/>
              </a:rPr>
              <a:t>Một </a:t>
            </a:r>
            <a:r>
              <a:rPr lang="vi-VN" sz="2100" dirty="0">
                <a:latin typeface="Tahoma" pitchFamily="34" charset="0"/>
                <a:cs typeface="Tahoma" pitchFamily="34" charset="0"/>
              </a:rPr>
              <a:t>hôm, trên đường đi học về, Thuỷ và Mai thấy một cô đi xe đạp chở một em nhỏ ngồi sau xe. Em bé đang ngủ gật, đầu ngả sang một bên. Thuỷ vội đạp xe lên và gọi: “Cô ơi, em ngủ rồi kìa!”. Người mẹ </a:t>
            </a:r>
            <a:r>
              <a:rPr lang="en-US" sz="2100" dirty="0" err="1" smtClean="0">
                <a:latin typeface="Tahoma" pitchFamily="34" charset="0"/>
                <a:cs typeface="Tahoma" pitchFamily="34" charset="0"/>
              </a:rPr>
              <a:t>dừng</a:t>
            </a:r>
            <a:r>
              <a:rPr lang="en-US" sz="2100" dirty="0" smtClean="0">
                <a:latin typeface="Tahoma" pitchFamily="34" charset="0"/>
                <a:cs typeface="Tahoma" pitchFamily="34" charset="0"/>
              </a:rPr>
              <a:t> </a:t>
            </a:r>
            <a:r>
              <a:rPr lang="en-US" sz="2100" dirty="0" err="1" smtClean="0">
                <a:latin typeface="Tahoma" pitchFamily="34" charset="0"/>
                <a:cs typeface="Tahoma" pitchFamily="34" charset="0"/>
              </a:rPr>
              <a:t>và</a:t>
            </a:r>
            <a:r>
              <a:rPr lang="en-US" sz="2100" dirty="0" smtClean="0">
                <a:latin typeface="Tahoma" pitchFamily="34" charset="0"/>
                <a:cs typeface="Tahoma" pitchFamily="34" charset="0"/>
              </a:rPr>
              <a:t> </a:t>
            </a:r>
            <a:r>
              <a:rPr lang="vi-VN" sz="2100" dirty="0" smtClean="0">
                <a:latin typeface="Tahoma" pitchFamily="34" charset="0"/>
                <a:cs typeface="Tahoma" pitchFamily="34" charset="0"/>
              </a:rPr>
              <a:t>xuống </a:t>
            </a:r>
            <a:r>
              <a:rPr lang="vi-VN" sz="2100" dirty="0">
                <a:latin typeface="Tahoma" pitchFamily="34" charset="0"/>
                <a:cs typeface="Tahoma" pitchFamily="34" charset="0"/>
              </a:rPr>
              <a:t>xe, lúng túng không biết làm thế nào. Suy nghĩ một chút, Mai nói: “Nhà cô ở đâu ạ? Hay cô để cháu ngồi đằng sau bế em để cô chở về nhà”. Được sự đồng ý của cô, Mai bế em bé ngồi lên xe của cô, còn Thuỷ đạp xe theo cô về tận nhà. Hai bạn hôm đó về nhà trễ một chút nhưng rất vui vì đã làm được một việc </a:t>
            </a:r>
            <a:r>
              <a:rPr lang="vi-VN" sz="2100" dirty="0" smtClean="0">
                <a:latin typeface="Tahoma" pitchFamily="34" charset="0"/>
                <a:cs typeface="Tahoma" pitchFamily="34" charset="0"/>
              </a:rPr>
              <a:t>tốt</a:t>
            </a:r>
            <a:r>
              <a:rPr lang="en-US" sz="2100" dirty="0" smtClean="0">
                <a:latin typeface="Tahoma" pitchFamily="34" charset="0"/>
                <a:cs typeface="Tahoma" pitchFamily="34" charset="0"/>
              </a:rPr>
              <a:t>.</a:t>
            </a:r>
            <a:endParaRPr lang="en-US" sz="2100" dirty="0" smtClean="0">
              <a:latin typeface="Tahoma" pitchFamily="34" charset="0"/>
              <a:cs typeface="Tahoma" pitchFamily="34" charset="0"/>
            </a:endParaRPr>
          </a:p>
          <a:p>
            <a:pPr algn="just" eaLnBrk="1" hangingPunct="1">
              <a:lnSpc>
                <a:spcPct val="150000"/>
              </a:lnSpc>
              <a:defRPr/>
            </a:pPr>
            <a:r>
              <a:rPr lang="en-US" sz="2100" dirty="0" smtClean="0">
                <a:latin typeface="Tahoma" pitchFamily="34" charset="0"/>
                <a:cs typeface="Tahoma" pitchFamily="34" charset="0"/>
              </a:rPr>
              <a:t> </a:t>
            </a:r>
          </a:p>
          <a:p>
            <a:pPr eaLnBrk="1" hangingPunct="1">
              <a:lnSpc>
                <a:spcPct val="150000"/>
              </a:lnSpc>
              <a:defRPr/>
            </a:pPr>
            <a:endParaRPr lang="en-US" sz="2100" dirty="0">
              <a:latin typeface="Tahoma" pitchFamily="34" charset="0"/>
              <a:cs typeface="Tahoma" pitchFamily="34" charset="0"/>
            </a:endParaRPr>
          </a:p>
        </p:txBody>
      </p:sp>
      <p:sp>
        <p:nvSpPr>
          <p:cNvPr id="64515" name="Slide Number Placeholder 5"/>
          <p:cNvSpPr>
            <a:spLocks noGrp="1"/>
          </p:cNvSpPr>
          <p:nvPr>
            <p:ph type="sldNum" sz="quarter" idx="12"/>
          </p:nvPr>
        </p:nvSpPr>
        <p:spPr bwMode="auto">
          <a:noFill/>
          <a:ln>
            <a:miter lim="800000"/>
            <a:headEnd/>
            <a:tailEnd/>
          </a:ln>
        </p:spPr>
        <p:txBody>
          <a:bodyPr/>
          <a:lstStyle/>
          <a:p>
            <a:fld id="{938C9F7D-B2D9-4359-A661-2BCC20E9208F}" type="slidenum">
              <a:rPr lang="en-US" altLang="en-US"/>
              <a:pPr/>
              <a:t>10</a:t>
            </a:fld>
            <a:endParaRPr lang="en-US" altLang="en-US"/>
          </a:p>
        </p:txBody>
      </p:sp>
      <p:sp>
        <p:nvSpPr>
          <p:cNvPr id="6" name="Rectangle 5"/>
          <p:cNvSpPr>
            <a:spLocks noChangeArrowheads="1"/>
          </p:cNvSpPr>
          <p:nvPr/>
        </p:nvSpPr>
        <p:spPr bwMode="auto">
          <a:xfrm>
            <a:off x="304800" y="741363"/>
            <a:ext cx="3657600" cy="531171"/>
          </a:xfrm>
          <a:prstGeom prst="rect">
            <a:avLst/>
          </a:prstGeom>
          <a:noFill/>
          <a:ln w="9525">
            <a:noFill/>
            <a:miter lim="800000"/>
            <a:headEnd/>
            <a:tailEnd/>
          </a:ln>
        </p:spPr>
        <p:txBody>
          <a:bodyPr>
            <a:spAutoFit/>
          </a:bodyPr>
          <a:lstStyle/>
          <a:p>
            <a:pPr algn="just" eaLnBrk="1" hangingPunct="1">
              <a:lnSpc>
                <a:spcPct val="150000"/>
              </a:lnSpc>
            </a:pPr>
            <a:r>
              <a:rPr lang="en-US" altLang="en-US" sz="2200" b="1" u="sng" dirty="0" smtClean="0">
                <a:solidFill>
                  <a:srgbClr val="215968"/>
                </a:solidFill>
                <a:latin typeface="Tahoma" pitchFamily="34" charset="0"/>
                <a:cs typeface="Tahoma" pitchFamily="34" charset="0"/>
              </a:rPr>
              <a:t>1. </a:t>
            </a:r>
            <a:r>
              <a:rPr lang="en-US" altLang="en-US" sz="2200" b="1" u="sng" dirty="0" err="1" smtClean="0">
                <a:solidFill>
                  <a:srgbClr val="215968"/>
                </a:solidFill>
                <a:latin typeface="Tahoma" pitchFamily="34" charset="0"/>
                <a:cs typeface="Tahoma" pitchFamily="34" charset="0"/>
              </a:rPr>
              <a:t>Tình</a:t>
            </a:r>
            <a:r>
              <a:rPr lang="en-US" altLang="en-US" sz="2200" b="1" u="sng" dirty="0" smtClean="0">
                <a:solidFill>
                  <a:srgbClr val="215968"/>
                </a:solidFill>
                <a:latin typeface="Tahoma" pitchFamily="34" charset="0"/>
                <a:cs typeface="Tahoma" pitchFamily="34" charset="0"/>
              </a:rPr>
              <a:t> </a:t>
            </a:r>
            <a:r>
              <a:rPr lang="en-US" altLang="en-US" sz="2200" b="1" u="sng" dirty="0" err="1">
                <a:solidFill>
                  <a:srgbClr val="215968"/>
                </a:solidFill>
                <a:latin typeface="Tahoma" pitchFamily="34" charset="0"/>
                <a:cs typeface="Tahoma" pitchFamily="34" charset="0"/>
              </a:rPr>
              <a:t>huống</a:t>
            </a:r>
            <a:r>
              <a:rPr lang="en-US" altLang="en-US" sz="2200" b="1" u="sng" dirty="0">
                <a:solidFill>
                  <a:srgbClr val="215968"/>
                </a:solidFill>
                <a:latin typeface="Tahoma" pitchFamily="34" charset="0"/>
                <a:cs typeface="Tahoma" pitchFamily="34" charset="0"/>
              </a:rPr>
              <a:t>: </a:t>
            </a: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533400" y="5486400"/>
            <a:ext cx="8229600" cy="1338828"/>
          </a:xfrm>
          <a:prstGeom prst="rect">
            <a:avLst/>
          </a:prstGeom>
        </p:spPr>
        <p:txBody>
          <a:bodyPr wrap="square">
            <a:spAutoFit/>
          </a:bodyPr>
          <a:lstStyle/>
          <a:p>
            <a:pPr marL="342900" indent="-342900">
              <a:lnSpc>
                <a:spcPct val="150000"/>
              </a:lnSpc>
              <a:buAutoNum type="alphaLcParenR"/>
            </a:pPr>
            <a:r>
              <a:rPr lang="vi-VN" b="1" dirty="0" smtClean="0">
                <a:latin typeface="Tahoma" pitchFamily="34" charset="0"/>
                <a:cs typeface="Tahoma" pitchFamily="34" charset="0"/>
              </a:rPr>
              <a:t>Em </a:t>
            </a:r>
            <a:r>
              <a:rPr lang="vi-VN" b="1" dirty="0">
                <a:latin typeface="Tahoma" pitchFamily="34" charset="0"/>
                <a:cs typeface="Tahoma" pitchFamily="34" charset="0"/>
              </a:rPr>
              <a:t>có cảm nghĩ gì về việc làm của hai bạn Thuỷ và Mai</a:t>
            </a:r>
            <a:r>
              <a:rPr lang="vi-VN" b="1" dirty="0" smtClean="0">
                <a:latin typeface="Tahoma" pitchFamily="34" charset="0"/>
                <a:cs typeface="Tahoma" pitchFamily="34" charset="0"/>
              </a:rPr>
              <a:t>?</a:t>
            </a:r>
            <a:endParaRPr lang="en-US" b="1" dirty="0">
              <a:latin typeface="Tahoma" pitchFamily="34" charset="0"/>
              <a:cs typeface="Tahoma" pitchFamily="34" charset="0"/>
            </a:endParaRPr>
          </a:p>
          <a:p>
            <a:pPr>
              <a:lnSpc>
                <a:spcPct val="150000"/>
              </a:lnSpc>
            </a:pPr>
            <a:r>
              <a:rPr lang="vi-VN" b="1" dirty="0">
                <a:latin typeface="Tahoma" pitchFamily="34" charset="0"/>
                <a:cs typeface="Tahoma" pitchFamily="34" charset="0"/>
              </a:rPr>
              <a:t>b) Hãy nêu ví dụ về </a:t>
            </a:r>
            <a:r>
              <a:rPr lang="en-US" b="1" dirty="0" err="1" smtClean="0">
                <a:latin typeface="Tahoma" pitchFamily="34" charset="0"/>
                <a:cs typeface="Tahoma" pitchFamily="34" charset="0"/>
              </a:rPr>
              <a:t>việc</a:t>
            </a:r>
            <a:r>
              <a:rPr lang="en-US" b="1" dirty="0" smtClean="0">
                <a:latin typeface="Tahoma" pitchFamily="34" charset="0"/>
                <a:cs typeface="Tahoma" pitchFamily="34" charset="0"/>
              </a:rPr>
              <a:t> </a:t>
            </a:r>
            <a:r>
              <a:rPr lang="en-US" b="1" dirty="0" err="1" smtClean="0">
                <a:latin typeface="Tahoma" pitchFamily="34" charset="0"/>
                <a:cs typeface="Tahoma" pitchFamily="34" charset="0"/>
              </a:rPr>
              <a:t>làm</a:t>
            </a:r>
            <a:r>
              <a:rPr lang="en-US" b="1" dirty="0" smtClean="0">
                <a:latin typeface="Tahoma" pitchFamily="34" charset="0"/>
                <a:cs typeface="Tahoma" pitchFamily="34" charset="0"/>
              </a:rPr>
              <a:t> </a:t>
            </a:r>
            <a:r>
              <a:rPr lang="vi-VN" b="1" dirty="0" smtClean="0">
                <a:latin typeface="Tahoma" pitchFamily="34" charset="0"/>
                <a:cs typeface="Tahoma" pitchFamily="34" charset="0"/>
              </a:rPr>
              <a:t>tốt </a:t>
            </a:r>
            <a:r>
              <a:rPr lang="vi-VN" b="1" dirty="0">
                <a:latin typeface="Tahoma" pitchFamily="34" charset="0"/>
                <a:cs typeface="Tahoma" pitchFamily="34" charset="0"/>
              </a:rPr>
              <a:t>mà em đã thực hiện với người đi đường </a:t>
            </a:r>
            <a:r>
              <a:rPr lang="en-US" b="1" dirty="0" err="1" smtClean="0">
                <a:latin typeface="Tahoma" pitchFamily="34" charset="0"/>
                <a:cs typeface="Tahoma" pitchFamily="34" charset="0"/>
              </a:rPr>
              <a:t>khi</a:t>
            </a:r>
            <a:r>
              <a:rPr lang="en-US" b="1" dirty="0" smtClean="0">
                <a:latin typeface="Tahoma" pitchFamily="34" charset="0"/>
                <a:cs typeface="Tahoma" pitchFamily="34" charset="0"/>
              </a:rPr>
              <a:t> </a:t>
            </a:r>
            <a:r>
              <a:rPr lang="en-US" b="1" dirty="0" err="1" smtClean="0">
                <a:latin typeface="Tahoma" pitchFamily="34" charset="0"/>
                <a:cs typeface="Tahoma" pitchFamily="34" charset="0"/>
              </a:rPr>
              <a:t>tham</a:t>
            </a:r>
            <a:r>
              <a:rPr lang="en-US" b="1" dirty="0" smtClean="0">
                <a:latin typeface="Tahoma" pitchFamily="34" charset="0"/>
                <a:cs typeface="Tahoma" pitchFamily="34" charset="0"/>
              </a:rPr>
              <a:t> </a:t>
            </a:r>
            <a:r>
              <a:rPr lang="en-US" b="1" dirty="0" err="1" smtClean="0">
                <a:latin typeface="Tahoma" pitchFamily="34" charset="0"/>
                <a:cs typeface="Tahoma" pitchFamily="34" charset="0"/>
              </a:rPr>
              <a:t>gia</a:t>
            </a:r>
            <a:r>
              <a:rPr lang="vi-VN" b="1" dirty="0" smtClean="0">
                <a:latin typeface="Tahoma" pitchFamily="34" charset="0"/>
                <a:cs typeface="Tahoma" pitchFamily="34" charset="0"/>
              </a:rPr>
              <a:t> </a:t>
            </a:r>
            <a:r>
              <a:rPr lang="vi-VN" b="1" dirty="0">
                <a:latin typeface="Tahoma" pitchFamily="34" charset="0"/>
                <a:cs typeface="Tahoma" pitchFamily="34" charset="0"/>
              </a:rPr>
              <a:t>giao thông.</a:t>
            </a:r>
            <a:endParaRPr lang="en-US" b="1" dirty="0">
              <a:latin typeface="Tahoma" pitchFamily="34" charset="0"/>
              <a:cs typeface="Tahoma" pitchFamily="34" charset="0"/>
            </a:endParaRPr>
          </a:p>
        </p:txBody>
      </p:sp>
    </p:spTree>
    <p:extLst>
      <p:ext uri="{BB962C8B-B14F-4D97-AF65-F5344CB8AC3E}">
        <p14:creationId xmlns="" xmlns:p14="http://schemas.microsoft.com/office/powerpoint/2010/main" val="14763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599"/>
            <a:ext cx="8458200" cy="1611351"/>
          </a:xfrm>
          <a:prstGeom prst="rect">
            <a:avLst/>
          </a:prstGeom>
          <a:solidFill>
            <a:srgbClr val="FFFF00"/>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vi-VN" sz="2100" b="0" u="none" dirty="0">
                <a:solidFill>
                  <a:schemeClr val="tx1"/>
                </a:solidFill>
              </a:rPr>
              <a:t>Hãy tập hợp một nhóm bạn cùng suy nghĩ và hành động thực hiện một dự </a:t>
            </a:r>
            <a:r>
              <a:rPr lang="vi-VN" sz="2100" b="0" u="none" dirty="0" smtClean="0">
                <a:solidFill>
                  <a:schemeClr val="tx1"/>
                </a:solidFill>
              </a:rPr>
              <a:t>án </a:t>
            </a:r>
            <a:r>
              <a:rPr lang="vi-VN" sz="2100" b="0" u="none" dirty="0">
                <a:solidFill>
                  <a:schemeClr val="tx1"/>
                </a:solidFill>
              </a:rPr>
              <a:t>tuyên truyền về văn hóa giao thông cho cộng đồng dân cư </a:t>
            </a:r>
            <a:r>
              <a:rPr lang="vi-VN" sz="2100" b="0" u="none" dirty="0" smtClean="0">
                <a:solidFill>
                  <a:schemeClr val="tx1"/>
                </a:solidFill>
              </a:rPr>
              <a:t>hoặc </a:t>
            </a:r>
            <a:r>
              <a:rPr lang="vi-VN" sz="2100" b="0" u="none" dirty="0">
                <a:solidFill>
                  <a:schemeClr val="tx1"/>
                </a:solidFill>
              </a:rPr>
              <a:t>cho học sinh </a:t>
            </a:r>
            <a:r>
              <a:rPr lang="vi-VN" sz="2100" b="0" u="none" dirty="0" smtClean="0">
                <a:solidFill>
                  <a:schemeClr val="tx1"/>
                </a:solidFill>
              </a:rPr>
              <a:t>t</a:t>
            </a:r>
            <a:r>
              <a:rPr lang="en-US" sz="2100" b="0" u="none" dirty="0" err="1" smtClean="0">
                <a:solidFill>
                  <a:schemeClr val="tx1"/>
                </a:solidFill>
              </a:rPr>
              <a:t>rong</a:t>
            </a:r>
            <a:r>
              <a:rPr lang="vi-VN" sz="2100" b="0" u="none" dirty="0" smtClean="0">
                <a:solidFill>
                  <a:schemeClr val="tx1"/>
                </a:solidFill>
              </a:rPr>
              <a:t> </a:t>
            </a:r>
            <a:r>
              <a:rPr lang="vi-VN" sz="2100" b="0" u="none" dirty="0">
                <a:solidFill>
                  <a:schemeClr val="tx1"/>
                </a:solidFill>
              </a:rPr>
              <a:t>trường</a:t>
            </a:r>
            <a:r>
              <a:rPr lang="vi-VN" sz="2100" b="0" u="none" dirty="0" smtClean="0">
                <a:solidFill>
                  <a:schemeClr val="tx1"/>
                </a:solidFill>
              </a:rPr>
              <a:t>.</a:t>
            </a:r>
            <a:endParaRPr lang="en-US" b="0" u="none" dirty="0">
              <a:solidFill>
                <a:schemeClr val="tx1"/>
              </a:solidFill>
            </a:endParaRPr>
          </a:p>
        </p:txBody>
      </p:sp>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11</a:t>
            </a:fld>
            <a:endParaRPr lang="en-US" altLang="en-US"/>
          </a:p>
        </p:txBody>
      </p:sp>
      <p:sp>
        <p:nvSpPr>
          <p:cNvPr id="6" name="Rectangle 5"/>
          <p:cNvSpPr>
            <a:spLocks noChangeArrowheads="1"/>
          </p:cNvSpPr>
          <p:nvPr/>
        </p:nvSpPr>
        <p:spPr bwMode="auto">
          <a:xfrm>
            <a:off x="304800" y="864513"/>
            <a:ext cx="7620000" cy="430887"/>
          </a:xfrm>
          <a:prstGeom prst="rect">
            <a:avLst/>
          </a:prstGeom>
          <a:noFill/>
          <a:ln w="9525">
            <a:noFill/>
            <a:miter lim="800000"/>
            <a:headEnd/>
            <a:tailEnd/>
          </a:ln>
        </p:spPr>
        <p:txBody>
          <a:bodyPr wrap="square">
            <a:spAutoFit/>
          </a:bodyPr>
          <a:lstStyle/>
          <a:p>
            <a:pPr eaLnBrk="1" hangingPunct="1"/>
            <a:r>
              <a:rPr lang="vi-VN" sz="2200" b="1" u="sng" dirty="0">
                <a:solidFill>
                  <a:srgbClr val="215968"/>
                </a:solidFill>
                <a:latin typeface="Tahoma" pitchFamily="34" charset="0"/>
                <a:cs typeface="Tahoma" pitchFamily="34" charset="0"/>
              </a:rPr>
              <a:t>2. Thực hiện dự án tuyên truyền về giao thông</a:t>
            </a:r>
            <a:endParaRPr lang="en-US" altLang="en-US" sz="2200" b="1" u="sng"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0" y="3191759"/>
            <a:ext cx="9143999" cy="369332"/>
          </a:xfrm>
          <a:prstGeom prst="rect">
            <a:avLst/>
          </a:prstGeom>
        </p:spPr>
        <p:txBody>
          <a:bodyPr wrap="square">
            <a:spAutoFit/>
          </a:bodyPr>
          <a:lstStyle/>
          <a:p>
            <a:pPr algn="ctr"/>
            <a:r>
              <a:rPr lang="vi-VN" b="1" i="1" dirty="0"/>
              <a:t>Gợi ý cách thực hiện:</a:t>
            </a:r>
            <a:endParaRPr lang="en-US" b="1" i="1" dirty="0"/>
          </a:p>
        </p:txBody>
      </p:sp>
      <p:sp>
        <p:nvSpPr>
          <p:cNvPr id="3" name="Pentagon 2"/>
          <p:cNvSpPr/>
          <p:nvPr/>
        </p:nvSpPr>
        <p:spPr>
          <a:xfrm>
            <a:off x="152400" y="3818833"/>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vi-VN" dirty="0">
                <a:solidFill>
                  <a:schemeClr val="tx1"/>
                </a:solidFill>
              </a:rPr>
              <a:t>Thành lập nhóm bạn cùng thực hiện</a:t>
            </a:r>
            <a:endParaRPr lang="en-US" dirty="0">
              <a:solidFill>
                <a:schemeClr val="tx1"/>
              </a:solidFill>
            </a:endParaRPr>
          </a:p>
        </p:txBody>
      </p:sp>
      <p:sp>
        <p:nvSpPr>
          <p:cNvPr id="9" name="Pentagon 8"/>
          <p:cNvSpPr/>
          <p:nvPr/>
        </p:nvSpPr>
        <p:spPr>
          <a:xfrm>
            <a:off x="3810000" y="3824514"/>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vi-VN" dirty="0">
                <a:solidFill>
                  <a:schemeClr val="tx1"/>
                </a:solidFill>
              </a:rPr>
              <a:t>Suy nghĩ và đặt ra các câu hỏi và cùng nhau xây dựng đề cương</a:t>
            </a:r>
            <a:endParaRPr lang="en-US" dirty="0">
              <a:solidFill>
                <a:schemeClr val="tx1"/>
              </a:solidFill>
            </a:endParaRPr>
          </a:p>
        </p:txBody>
      </p:sp>
      <p:sp>
        <p:nvSpPr>
          <p:cNvPr id="10" name="Pentagon 9"/>
          <p:cNvSpPr/>
          <p:nvPr/>
        </p:nvSpPr>
        <p:spPr>
          <a:xfrm>
            <a:off x="5638800" y="3835065"/>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p>
          <a:p>
            <a:pPr algn="ctr"/>
            <a:r>
              <a:rPr lang="vi-VN" dirty="0" smtClean="0">
                <a:solidFill>
                  <a:schemeClr val="tx1"/>
                </a:solidFill>
              </a:rPr>
              <a:t>Phân </a:t>
            </a:r>
            <a:r>
              <a:rPr lang="vi-VN" dirty="0">
                <a:solidFill>
                  <a:schemeClr val="tx1"/>
                </a:solidFill>
              </a:rPr>
              <a:t>công cho các thành viên trong nhóm cùng làm việc, đặt ra lịch làm việc cụ thể</a:t>
            </a:r>
            <a:endParaRPr lang="en-US" dirty="0">
              <a:solidFill>
                <a:schemeClr val="tx1"/>
              </a:solidFill>
            </a:endParaRPr>
          </a:p>
        </p:txBody>
      </p:sp>
      <p:sp>
        <p:nvSpPr>
          <p:cNvPr id="12" name="Pentagon 11"/>
          <p:cNvSpPr/>
          <p:nvPr/>
        </p:nvSpPr>
        <p:spPr>
          <a:xfrm>
            <a:off x="7417191" y="3835065"/>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en-US" dirty="0">
                <a:solidFill>
                  <a:schemeClr val="tx1"/>
                </a:solidFill>
              </a:rPr>
              <a:t>T</a:t>
            </a:r>
            <a:r>
              <a:rPr lang="vi-VN" dirty="0">
                <a:solidFill>
                  <a:schemeClr val="tx1"/>
                </a:solidFill>
              </a:rPr>
              <a:t>ổ chức truyên truyền, báo cáo kết quả và triển lãm</a:t>
            </a:r>
            <a:endParaRPr lang="en-US" altLang="en-US" dirty="0">
              <a:solidFill>
                <a:schemeClr val="tx1"/>
              </a:solidFill>
            </a:endParaRPr>
          </a:p>
        </p:txBody>
      </p:sp>
      <p:sp>
        <p:nvSpPr>
          <p:cNvPr id="13" name="Pentagon 12"/>
          <p:cNvSpPr/>
          <p:nvPr/>
        </p:nvSpPr>
        <p:spPr>
          <a:xfrm>
            <a:off x="1981200" y="3813364"/>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Xây dựng kế hoạch thực hiện</a:t>
            </a:r>
            <a:endParaRPr lang="en-US" dirty="0">
              <a:solidFill>
                <a:schemeClr val="tx1"/>
              </a:solidFill>
            </a:endParaRPr>
          </a:p>
        </p:txBody>
      </p:sp>
      <p:sp>
        <p:nvSpPr>
          <p:cNvPr id="8" name="Isosceles Triangle 7"/>
          <p:cNvSpPr/>
          <p:nvPr/>
        </p:nvSpPr>
        <p:spPr>
          <a:xfrm rot="10800000">
            <a:off x="164123" y="3819825"/>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Isosceles Triangle 14"/>
          <p:cNvSpPr/>
          <p:nvPr/>
        </p:nvSpPr>
        <p:spPr>
          <a:xfrm rot="10800000">
            <a:off x="1992923" y="38209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TextBox 13"/>
          <p:cNvSpPr txBox="1"/>
          <p:nvPr/>
        </p:nvSpPr>
        <p:spPr>
          <a:xfrm>
            <a:off x="685800" y="3795932"/>
            <a:ext cx="457200" cy="369332"/>
          </a:xfrm>
          <a:prstGeom prst="rect">
            <a:avLst/>
          </a:prstGeom>
          <a:noFill/>
        </p:spPr>
        <p:txBody>
          <a:bodyPr wrap="square" rtlCol="0">
            <a:spAutoFit/>
          </a:bodyPr>
          <a:lstStyle/>
          <a:p>
            <a:pPr algn="ctr"/>
            <a:r>
              <a:rPr lang="en-US" b="1" dirty="0" smtClean="0"/>
              <a:t>1</a:t>
            </a:r>
            <a:endParaRPr lang="en-US" b="1" dirty="0"/>
          </a:p>
        </p:txBody>
      </p:sp>
      <p:sp>
        <p:nvSpPr>
          <p:cNvPr id="17" name="TextBox 16"/>
          <p:cNvSpPr txBox="1"/>
          <p:nvPr/>
        </p:nvSpPr>
        <p:spPr>
          <a:xfrm>
            <a:off x="2551527" y="3795932"/>
            <a:ext cx="457200" cy="369332"/>
          </a:xfrm>
          <a:prstGeom prst="rect">
            <a:avLst/>
          </a:prstGeom>
          <a:noFill/>
        </p:spPr>
        <p:txBody>
          <a:bodyPr wrap="square" rtlCol="0">
            <a:spAutoFit/>
          </a:bodyPr>
          <a:lstStyle/>
          <a:p>
            <a:pPr algn="ctr"/>
            <a:r>
              <a:rPr lang="en-US" b="1" dirty="0" smtClean="0"/>
              <a:t>2</a:t>
            </a:r>
            <a:endParaRPr lang="en-US" b="1" dirty="0"/>
          </a:p>
        </p:txBody>
      </p:sp>
      <p:sp>
        <p:nvSpPr>
          <p:cNvPr id="18" name="Isosceles Triangle 17"/>
          <p:cNvSpPr/>
          <p:nvPr/>
        </p:nvSpPr>
        <p:spPr>
          <a:xfrm rot="10800000">
            <a:off x="3796518" y="382196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TextBox 18"/>
          <p:cNvSpPr txBox="1"/>
          <p:nvPr/>
        </p:nvSpPr>
        <p:spPr>
          <a:xfrm>
            <a:off x="4355122" y="3812152"/>
            <a:ext cx="457200" cy="369332"/>
          </a:xfrm>
          <a:prstGeom prst="rect">
            <a:avLst/>
          </a:prstGeom>
          <a:noFill/>
        </p:spPr>
        <p:txBody>
          <a:bodyPr wrap="square" rtlCol="0">
            <a:spAutoFit/>
          </a:bodyPr>
          <a:lstStyle/>
          <a:p>
            <a:pPr algn="ctr"/>
            <a:r>
              <a:rPr lang="en-US" b="1" dirty="0" smtClean="0"/>
              <a:t>3</a:t>
            </a:r>
            <a:endParaRPr lang="en-US" b="1" dirty="0"/>
          </a:p>
        </p:txBody>
      </p:sp>
      <p:sp>
        <p:nvSpPr>
          <p:cNvPr id="20" name="Isosceles Triangle 19"/>
          <p:cNvSpPr/>
          <p:nvPr/>
        </p:nvSpPr>
        <p:spPr>
          <a:xfrm rot="10800000">
            <a:off x="5611835" y="38295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TextBox 20"/>
          <p:cNvSpPr txBox="1"/>
          <p:nvPr/>
        </p:nvSpPr>
        <p:spPr>
          <a:xfrm>
            <a:off x="6170439" y="3812152"/>
            <a:ext cx="457200" cy="369332"/>
          </a:xfrm>
          <a:prstGeom prst="rect">
            <a:avLst/>
          </a:prstGeom>
          <a:noFill/>
        </p:spPr>
        <p:txBody>
          <a:bodyPr wrap="square" rtlCol="0">
            <a:spAutoFit/>
          </a:bodyPr>
          <a:lstStyle/>
          <a:p>
            <a:pPr algn="ctr"/>
            <a:r>
              <a:rPr lang="en-US" b="1" dirty="0" smtClean="0"/>
              <a:t>4</a:t>
            </a:r>
            <a:endParaRPr lang="en-US" b="1" dirty="0"/>
          </a:p>
        </p:txBody>
      </p:sp>
      <p:sp>
        <p:nvSpPr>
          <p:cNvPr id="22" name="Isosceles Triangle 21"/>
          <p:cNvSpPr/>
          <p:nvPr/>
        </p:nvSpPr>
        <p:spPr>
          <a:xfrm rot="10800000">
            <a:off x="7427151" y="38295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TextBox 22"/>
          <p:cNvSpPr txBox="1"/>
          <p:nvPr/>
        </p:nvSpPr>
        <p:spPr>
          <a:xfrm>
            <a:off x="7985755" y="3812152"/>
            <a:ext cx="457200" cy="369332"/>
          </a:xfrm>
          <a:prstGeom prst="rect">
            <a:avLst/>
          </a:prstGeom>
          <a:noFill/>
        </p:spPr>
        <p:txBody>
          <a:bodyPr wrap="square" rtlCol="0">
            <a:spAutoFit/>
          </a:bodyPr>
          <a:lstStyle/>
          <a:p>
            <a:pPr algn="ctr"/>
            <a:r>
              <a:rPr lang="en-US" b="1" dirty="0" smtClean="0"/>
              <a:t>5</a:t>
            </a:r>
            <a:endParaRPr lang="en-US" b="1" dirty="0"/>
          </a:p>
        </p:txBody>
      </p:sp>
      <p:sp>
        <p:nvSpPr>
          <p:cNvPr id="4" name="Right Triangle 3"/>
          <p:cNvSpPr/>
          <p:nvPr/>
        </p:nvSpPr>
        <p:spPr>
          <a:xfrm>
            <a:off x="178158"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p:cNvSpPr/>
          <p:nvPr/>
        </p:nvSpPr>
        <p:spPr>
          <a:xfrm>
            <a:off x="1992922"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p:cNvSpPr/>
          <p:nvPr/>
        </p:nvSpPr>
        <p:spPr>
          <a:xfrm>
            <a:off x="3866798"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5662797"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p:cNvSpPr/>
          <p:nvPr/>
        </p:nvSpPr>
        <p:spPr>
          <a:xfrm>
            <a:off x="7427151"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p:cNvSpPr/>
          <p:nvPr/>
        </p:nvSpPr>
        <p:spPr>
          <a:xfrm flipH="1">
            <a:off x="1058585"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p:cNvSpPr/>
          <p:nvPr/>
        </p:nvSpPr>
        <p:spPr>
          <a:xfrm flipH="1">
            <a:off x="2863388"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4692188"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flipH="1">
            <a:off x="6498090" y="6091727"/>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p:cNvSpPr/>
          <p:nvPr/>
        </p:nvSpPr>
        <p:spPr>
          <a:xfrm flipH="1">
            <a:off x="8280009" y="6091727"/>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4348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down)">
                                      <p:cBhvr>
                                        <p:cTn id="68" dur="500"/>
                                        <p:tgtEl>
                                          <p:spTgt spid="1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00"/>
                                        <p:tgtEl>
                                          <p:spTgt spid="2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down)">
                                      <p:cBhvr>
                                        <p:cTn id="74" dur="500"/>
                                        <p:tgtEl>
                                          <p:spTgt spid="2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00"/>
                                        <p:tgtEl>
                                          <p:spTgt spid="1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wipe(down)">
                                      <p:cBhvr>
                                        <p:cTn id="88" dur="500"/>
                                        <p:tgtEl>
                                          <p:spTgt spid="22"/>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500"/>
                                        <p:tgtEl>
                                          <p:spTgt spid="23"/>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down)">
                                      <p:cBhvr>
                                        <p:cTn id="94" dur="500"/>
                                        <p:tgtEl>
                                          <p:spTgt spid="29"/>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down)">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animBg="1"/>
      <p:bldP spid="9" grpId="0" animBg="1"/>
      <p:bldP spid="10" grpId="0" animBg="1"/>
      <p:bldP spid="12" grpId="0" animBg="1"/>
      <p:bldP spid="13" grpId="0" animBg="1"/>
      <p:bldP spid="8" grpId="0" animBg="1"/>
      <p:bldP spid="15" grpId="0" animBg="1"/>
      <p:bldP spid="14" grpId="0"/>
      <p:bldP spid="17" grpId="0"/>
      <p:bldP spid="18" grpId="0" animBg="1"/>
      <p:bldP spid="19" grpId="0"/>
      <p:bldP spid="20" grpId="0" animBg="1"/>
      <p:bldP spid="21" grpId="0"/>
      <p:bldP spid="22" grpId="0" animBg="1"/>
      <p:bldP spid="23" grpId="0"/>
      <p:bldP spid="4"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6"/>
          <p:cNvSpPr>
            <a:spLocks noGrp="1"/>
          </p:cNvSpPr>
          <p:nvPr>
            <p:ph type="sldNum" sz="quarter" idx="12"/>
          </p:nvPr>
        </p:nvSpPr>
        <p:spPr bwMode="auto">
          <a:noFill/>
          <a:ln>
            <a:miter lim="800000"/>
            <a:headEnd/>
            <a:tailEnd/>
          </a:ln>
        </p:spPr>
        <p:txBody>
          <a:bodyPr/>
          <a:lstStyle/>
          <a:p>
            <a:fld id="{6CDE0253-F4B7-4E4A-A521-3316E092BD6C}" type="slidenum">
              <a:rPr lang="en-US" altLang="en-US"/>
              <a:pPr/>
              <a:t>12</a:t>
            </a:fld>
            <a:endParaRPr lang="en-US" altLang="en-US"/>
          </a:p>
        </p:txBody>
      </p:sp>
      <p:sp>
        <p:nvSpPr>
          <p:cNvPr id="72711" name="TextBox 15"/>
          <p:cNvSpPr txBox="1">
            <a:spLocks noChangeArrowheads="1"/>
          </p:cNvSpPr>
          <p:nvPr/>
        </p:nvSpPr>
        <p:spPr bwMode="auto">
          <a:xfrm>
            <a:off x="2612798" y="1907105"/>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
        <p:nvSpPr>
          <p:cNvPr id="18" name="Chevron 17"/>
          <p:cNvSpPr/>
          <p:nvPr/>
        </p:nvSpPr>
        <p:spPr>
          <a:xfrm>
            <a:off x="960629" y="900670"/>
            <a:ext cx="7421371" cy="762000"/>
          </a:xfrm>
          <a:prstGeom prst="chevron">
            <a:avLst>
              <a:gd name="adj" fmla="val 0"/>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Flowchart: Decision 18"/>
          <p:cNvSpPr/>
          <p:nvPr/>
        </p:nvSpPr>
        <p:spPr>
          <a:xfrm>
            <a:off x="331913" y="838200"/>
            <a:ext cx="1133207" cy="929262"/>
          </a:xfrm>
          <a:prstGeom prst="flowChartDecision">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1411103" y="866132"/>
            <a:ext cx="6970897" cy="707886"/>
          </a:xfrm>
          <a:prstGeom prst="rect">
            <a:avLst/>
          </a:prstGeom>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trật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ATGT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đường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gặp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TNGT</a:t>
            </a:r>
          </a:p>
        </p:txBody>
      </p:sp>
      <p:sp>
        <p:nvSpPr>
          <p:cNvPr id="21" name="Rectangle 20"/>
          <p:cNvSpPr/>
          <p:nvPr/>
        </p:nvSpPr>
        <p:spPr>
          <a:xfrm>
            <a:off x="481702" y="1118165"/>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257011" y="2187604"/>
            <a:ext cx="2308183" cy="2632626"/>
            <a:chOff x="1894978" y="2593218"/>
            <a:chExt cx="2308183" cy="2632626"/>
          </a:xfrm>
        </p:grpSpPr>
        <p:sp>
          <p:nvSpPr>
            <p:cNvPr id="23" name="Rectangle 14"/>
            <p:cNvSpPr>
              <a:spLocks noChangeArrowheads="1"/>
            </p:cNvSpPr>
            <p:nvPr/>
          </p:nvSpPr>
          <p:spPr bwMode="auto">
            <a:xfrm>
              <a:off x="1993209" y="2996414"/>
              <a:ext cx="2113538" cy="663258"/>
            </a:xfrm>
            <a:prstGeom prst="rect">
              <a:avLst/>
            </a:prstGeom>
            <a:noFill/>
            <a:ln w="9525">
              <a:noFill/>
              <a:miter lim="800000"/>
              <a:headEnd/>
              <a:tailEnd/>
            </a:ln>
          </p:spPr>
          <p:txBody>
            <a:bodyPr wrap="square">
              <a:spAutoFit/>
            </a:bodyPr>
            <a:lstStyle/>
            <a:p>
              <a:pPr algn="ctr" eaLnBrk="1" hangingPunct="1">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1600" b="1" dirty="0">
                <a:latin typeface="Tahoma" pitchFamily="34" charset="0"/>
                <a:cs typeface="Tahoma" pitchFamily="34" charset="0"/>
              </a:endParaRPr>
            </a:p>
          </p:txBody>
        </p:sp>
        <p:cxnSp>
          <p:nvCxnSpPr>
            <p:cNvPr id="24" name="Straight Connector 23"/>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5" name="Oval 24"/>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irect Access Storage 25"/>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p:cNvSpPr>
              <a:spLocks noChangeArrowheads="1"/>
            </p:cNvSpPr>
            <p:nvPr/>
          </p:nvSpPr>
          <p:spPr bwMode="auto">
            <a:xfrm>
              <a:off x="2061212" y="3467424"/>
              <a:ext cx="2113538" cy="461665"/>
            </a:xfrm>
            <a:prstGeom prst="rect">
              <a:avLst/>
            </a:prstGeom>
            <a:noFill/>
            <a:ln w="9525">
              <a:noFill/>
              <a:miter lim="800000"/>
              <a:headEnd/>
              <a:tailEnd/>
            </a:ln>
          </p:spPr>
          <p:txBody>
            <a:bodyPr wrap="square">
              <a:spAutoFit/>
            </a:bodyPr>
            <a:lstStyle/>
            <a:p>
              <a:pPr algn="ctr" eaLnBrk="1" hangingPunct="1">
                <a:lnSpc>
                  <a:spcPct val="150000"/>
                </a:lnSpc>
              </a:pPr>
              <a:endParaRPr lang="en-US" altLang="en-US" sz="1600" b="1" dirty="0">
                <a:latin typeface="Tahoma" pitchFamily="34" charset="0"/>
                <a:cs typeface="Tahoma" pitchFamily="34" charset="0"/>
              </a:endParaRPr>
            </a:p>
          </p:txBody>
        </p:sp>
        <p:sp>
          <p:nvSpPr>
            <p:cNvPr id="43" name="Rectangle 14"/>
            <p:cNvSpPr>
              <a:spLocks noChangeArrowheads="1"/>
            </p:cNvSpPr>
            <p:nvPr/>
          </p:nvSpPr>
          <p:spPr bwMode="auto">
            <a:xfrm>
              <a:off x="1942767" y="3548685"/>
              <a:ext cx="2190090" cy="1200329"/>
            </a:xfrm>
            <a:prstGeom prst="rect">
              <a:avLst/>
            </a:prstGeom>
            <a:noFill/>
            <a:ln w="9525">
              <a:noFill/>
              <a:miter lim="800000"/>
              <a:headEnd/>
              <a:tailEnd/>
            </a:ln>
          </p:spPr>
          <p:txBody>
            <a:bodyPr wrap="square">
              <a:spAutoFit/>
            </a:bodyPr>
            <a:lstStyle/>
            <a:p>
              <a:pPr algn="ctr" eaLnBrk="1" hangingPunct="1"/>
              <a:r>
                <a:rPr lang="en-US" b="1" dirty="0" err="1">
                  <a:latin typeface="Tahoma" pitchFamily="34" charset="0"/>
                  <a:cs typeface="Tahoma" pitchFamily="34" charset="0"/>
                </a:rPr>
                <a:t>Thực</a:t>
              </a:r>
              <a:r>
                <a:rPr lang="en-US" b="1" dirty="0">
                  <a:latin typeface="Tahoma" pitchFamily="34" charset="0"/>
                  <a:cs typeface="Tahoma" pitchFamily="34" charset="0"/>
                </a:rPr>
                <a:t> </a:t>
              </a:r>
              <a:r>
                <a:rPr lang="en-US" b="1" dirty="0" err="1">
                  <a:latin typeface="Tahoma" pitchFamily="34" charset="0"/>
                  <a:cs typeface="Tahoma" pitchFamily="34" charset="0"/>
                </a:rPr>
                <a:t>trạng</a:t>
              </a:r>
              <a:r>
                <a:rPr lang="en-US" b="1" dirty="0">
                  <a:latin typeface="Tahoma" pitchFamily="34" charset="0"/>
                  <a:cs typeface="Tahoma" pitchFamily="34" charset="0"/>
                </a:rPr>
                <a:t> </a:t>
              </a:r>
              <a:r>
                <a:rPr lang="en-US" b="1" dirty="0" smtClean="0">
                  <a:latin typeface="Tahoma" pitchFamily="34" charset="0"/>
                  <a:cs typeface="Tahoma" pitchFamily="34" charset="0"/>
                </a:rPr>
                <a:t>GT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bộ</a:t>
              </a:r>
              <a:r>
                <a:rPr lang="en-US" b="1" dirty="0">
                  <a:latin typeface="Tahoma" pitchFamily="34" charset="0"/>
                  <a:cs typeface="Tahoma" pitchFamily="34" charset="0"/>
                </a:rPr>
                <a:t> </a:t>
              </a:r>
              <a:r>
                <a:rPr lang="en-US" b="1" dirty="0" err="1">
                  <a:latin typeface="Tahoma" pitchFamily="34" charset="0"/>
                  <a:cs typeface="Tahoma" pitchFamily="34" charset="0"/>
                </a:rPr>
                <a:t>và</a:t>
              </a:r>
              <a:r>
                <a:rPr lang="en-US" b="1" dirty="0">
                  <a:latin typeface="Tahoma" pitchFamily="34" charset="0"/>
                  <a:cs typeface="Tahoma" pitchFamily="34" charset="0"/>
                </a:rPr>
                <a:t> </a:t>
              </a:r>
              <a:r>
                <a:rPr lang="en-US" b="1" dirty="0" err="1">
                  <a:latin typeface="Tahoma" pitchFamily="34" charset="0"/>
                  <a:cs typeface="Tahoma" pitchFamily="34" charset="0"/>
                </a:rPr>
                <a:t>tình</a:t>
              </a:r>
              <a:r>
                <a:rPr lang="en-US" b="1" dirty="0">
                  <a:latin typeface="Tahoma" pitchFamily="34" charset="0"/>
                  <a:cs typeface="Tahoma" pitchFamily="34" charset="0"/>
                </a:rPr>
                <a:t> </a:t>
              </a:r>
              <a:r>
                <a:rPr lang="en-US" b="1" dirty="0" err="1">
                  <a:latin typeface="Tahoma" pitchFamily="34" charset="0"/>
                  <a:cs typeface="Tahoma" pitchFamily="34" charset="0"/>
                </a:rPr>
                <a:t>hình</a:t>
              </a:r>
              <a:r>
                <a:rPr lang="en-US" b="1" dirty="0">
                  <a:latin typeface="Tahoma" pitchFamily="34" charset="0"/>
                  <a:cs typeface="Tahoma" pitchFamily="34" charset="0"/>
                </a:rPr>
                <a:t> TNGT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bộ</a:t>
              </a:r>
              <a:r>
                <a:rPr lang="en-US" b="1" dirty="0">
                  <a:latin typeface="Tahoma" pitchFamily="34" charset="0"/>
                  <a:cs typeface="Tahoma" pitchFamily="34" charset="0"/>
                </a:rPr>
                <a:t> </a:t>
              </a:r>
              <a:r>
                <a:rPr lang="en-US" b="1" dirty="0" err="1">
                  <a:latin typeface="Tahoma" pitchFamily="34" charset="0"/>
                  <a:cs typeface="Tahoma" pitchFamily="34" charset="0"/>
                </a:rPr>
                <a:t>nước</a:t>
              </a:r>
              <a:r>
                <a:rPr lang="en-US" b="1" dirty="0">
                  <a:latin typeface="Tahoma" pitchFamily="34" charset="0"/>
                  <a:cs typeface="Tahoma" pitchFamily="34" charset="0"/>
                </a:rPr>
                <a:t> ta</a:t>
              </a:r>
              <a:endParaRPr lang="en-US" altLang="en-US" b="1" dirty="0">
                <a:latin typeface="Tahoma" pitchFamily="34" charset="0"/>
                <a:cs typeface="Tahoma" pitchFamily="34" charset="0"/>
              </a:endParaRPr>
            </a:p>
          </p:txBody>
        </p:sp>
      </p:grpSp>
      <p:grpSp>
        <p:nvGrpSpPr>
          <p:cNvPr id="27" name="Group 26"/>
          <p:cNvGrpSpPr/>
          <p:nvPr/>
        </p:nvGrpSpPr>
        <p:grpSpPr>
          <a:xfrm>
            <a:off x="2307113" y="2250869"/>
            <a:ext cx="2308183" cy="4157122"/>
            <a:chOff x="4930817" y="1862678"/>
            <a:chExt cx="2308183" cy="4157122"/>
          </a:xfrm>
        </p:grpSpPr>
        <p:sp>
          <p:nvSpPr>
            <p:cNvPr id="28" name="Rectangle 14"/>
            <p:cNvSpPr>
              <a:spLocks noChangeArrowheads="1"/>
            </p:cNvSpPr>
            <p:nvPr/>
          </p:nvSpPr>
          <p:spPr bwMode="auto">
            <a:xfrm>
              <a:off x="5159417" y="4596825"/>
              <a:ext cx="1774428" cy="646331"/>
            </a:xfrm>
            <a:prstGeom prst="rect">
              <a:avLst/>
            </a:prstGeom>
            <a:noFill/>
            <a:ln w="9525">
              <a:noFill/>
              <a:miter lim="800000"/>
              <a:headEnd/>
              <a:tailEnd/>
            </a:ln>
          </p:spPr>
          <p:txBody>
            <a:bodyPr wrap="square">
              <a:spAutoFit/>
            </a:bodyPr>
            <a:lstStyle/>
            <a:p>
              <a:pPr algn="ctr" eaLnBrk="1" hangingPunct="1"/>
              <a:r>
                <a:rPr lang="vi-VN" b="1" dirty="0" smtClean="0">
                  <a:latin typeface="Tahoma" pitchFamily="34" charset="0"/>
                  <a:cs typeface="Tahoma" pitchFamily="34" charset="0"/>
                </a:rPr>
                <a:t>Hậu </a:t>
              </a:r>
              <a:r>
                <a:rPr lang="vi-VN" b="1" dirty="0">
                  <a:latin typeface="Tahoma" pitchFamily="34" charset="0"/>
                  <a:cs typeface="Tahoma" pitchFamily="34" charset="0"/>
                </a:rPr>
                <a:t>quả của TNGT</a:t>
              </a:r>
              <a:endParaRPr lang="en-US" b="1" dirty="0">
                <a:latin typeface="Tahoma" pitchFamily="34" charset="0"/>
                <a:cs typeface="Tahoma" pitchFamily="34" charset="0"/>
              </a:endParaRPr>
            </a:p>
          </p:txBody>
        </p:sp>
        <p:sp>
          <p:nvSpPr>
            <p:cNvPr id="29" name="Oval 28"/>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6031525" y="1862678"/>
              <a:ext cx="40505" cy="2055478"/>
            </a:xfrm>
            <a:prstGeom prst="line">
              <a:avLst/>
            </a:prstGeom>
          </p:spPr>
          <p:style>
            <a:lnRef idx="1">
              <a:schemeClr val="accent3"/>
            </a:lnRef>
            <a:fillRef idx="0">
              <a:schemeClr val="accent3"/>
            </a:fillRef>
            <a:effectRef idx="0">
              <a:schemeClr val="accent3"/>
            </a:effectRef>
            <a:fontRef idx="minor">
              <a:schemeClr val="tx1"/>
            </a:fontRef>
          </p:style>
        </p:cxnSp>
        <p:sp>
          <p:nvSpPr>
            <p:cNvPr id="31" name="Flowchart: Direct Access Storage 30"/>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4"/>
            <p:cNvSpPr>
              <a:spLocks noChangeArrowheads="1"/>
            </p:cNvSpPr>
            <p:nvPr/>
          </p:nvSpPr>
          <p:spPr bwMode="auto">
            <a:xfrm>
              <a:off x="5159417" y="3810000"/>
              <a:ext cx="1774428" cy="660822"/>
            </a:xfrm>
            <a:prstGeom prst="rect">
              <a:avLst/>
            </a:prstGeom>
            <a:noFill/>
            <a:ln w="9525">
              <a:noFill/>
              <a:miter lim="800000"/>
              <a:headEnd/>
              <a:tailEnd/>
            </a:ln>
          </p:spPr>
          <p:txBody>
            <a:bodyPr wrap="square">
              <a:spAutoFit/>
            </a:bodyPr>
            <a:lstStyle/>
            <a:p>
              <a:pPr algn="ctr" eaLnBrk="1" hangingPunct="1">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sz="2800" dirty="0">
                <a:solidFill>
                  <a:srgbClr val="000099"/>
                </a:solidFill>
                <a:latin typeface="Tahoma" pitchFamily="34" charset="0"/>
                <a:cs typeface="Tahoma" pitchFamily="34" charset="0"/>
              </a:endParaRPr>
            </a:p>
          </p:txBody>
        </p:sp>
      </p:grpSp>
      <p:grpSp>
        <p:nvGrpSpPr>
          <p:cNvPr id="32" name="Group 31"/>
          <p:cNvGrpSpPr/>
          <p:nvPr/>
        </p:nvGrpSpPr>
        <p:grpSpPr>
          <a:xfrm>
            <a:off x="4495800" y="2187604"/>
            <a:ext cx="2308183" cy="2762830"/>
            <a:chOff x="1894978" y="2463014"/>
            <a:chExt cx="2308183" cy="2762830"/>
          </a:xfrm>
        </p:grpSpPr>
        <p:sp>
          <p:nvSpPr>
            <p:cNvPr id="33" name="Rectangle 14"/>
            <p:cNvSpPr>
              <a:spLocks noChangeArrowheads="1"/>
            </p:cNvSpPr>
            <p:nvPr/>
          </p:nvSpPr>
          <p:spPr bwMode="auto">
            <a:xfrm>
              <a:off x="1894978" y="3647081"/>
              <a:ext cx="2288121" cy="1200329"/>
            </a:xfrm>
            <a:prstGeom prst="rect">
              <a:avLst/>
            </a:prstGeom>
            <a:noFill/>
            <a:ln w="9525">
              <a:noFill/>
              <a:miter lim="800000"/>
              <a:headEnd/>
              <a:tailEnd/>
            </a:ln>
          </p:spPr>
          <p:txBody>
            <a:bodyPr wrap="square">
              <a:spAutoFit/>
            </a:bodyPr>
            <a:lstStyle/>
            <a:p>
              <a:pPr algn="ctr" eaLnBrk="1" hangingPunct="1"/>
              <a:r>
                <a:rPr lang="vi-VN" b="1" dirty="0">
                  <a:latin typeface="Tahoma" pitchFamily="34" charset="0"/>
                  <a:cs typeface="Tahoma" pitchFamily="34" charset="0"/>
                </a:rPr>
                <a:t>Nguyên nhân gây ra TNGT ở lứa tuổi học sinh, cách phòng tránh</a:t>
              </a:r>
              <a:endParaRPr lang="en-US" b="1" dirty="0">
                <a:latin typeface="Tahoma" pitchFamily="34" charset="0"/>
                <a:cs typeface="Tahoma" pitchFamily="34" charset="0"/>
              </a:endParaRPr>
            </a:p>
          </p:txBody>
        </p:sp>
        <p:cxnSp>
          <p:nvCxnSpPr>
            <p:cNvPr id="34" name="Straight Connector 33"/>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35" name="Oval 34"/>
            <p:cNvSpPr/>
            <p:nvPr/>
          </p:nvSpPr>
          <p:spPr>
            <a:xfrm>
              <a:off x="1894978" y="3124200"/>
              <a:ext cx="2308183" cy="2101644"/>
            </a:xfrm>
            <a:prstGeom prst="ellipse">
              <a:avLst/>
            </a:prstGeom>
            <a:noFill/>
            <a:ln w="76200" cmpd="thinThick">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irect Access Storage 35"/>
            <p:cNvSpPr/>
            <p:nvPr/>
          </p:nvSpPr>
          <p:spPr>
            <a:xfrm rot="16200000">
              <a:off x="2956787" y="2947685"/>
              <a:ext cx="161316" cy="283690"/>
            </a:xfrm>
            <a:prstGeom prst="flowChartMagneticDrum">
              <a:avLst/>
            </a:prstGeom>
            <a:solidFill>
              <a:schemeClr val="bg1">
                <a:lumMod val="8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p:cNvSpPr>
              <a:spLocks noChangeArrowheads="1"/>
            </p:cNvSpPr>
            <p:nvPr/>
          </p:nvSpPr>
          <p:spPr bwMode="auto">
            <a:xfrm>
              <a:off x="2783387" y="2955731"/>
              <a:ext cx="764094" cy="738664"/>
            </a:xfrm>
            <a:prstGeom prst="rect">
              <a:avLst/>
            </a:prstGeom>
            <a:noFill/>
            <a:ln w="9525">
              <a:noFill/>
              <a:miter lim="800000"/>
              <a:headEnd/>
              <a:tailEnd/>
            </a:ln>
          </p:spPr>
          <p:txBody>
            <a:bodyPr wrap="square">
              <a:spAutoFit/>
            </a:bodyPr>
            <a:lstStyle/>
            <a:p>
              <a:pPr eaLnBrk="1" hangingPunct="1">
                <a:lnSpc>
                  <a:spcPct val="150000"/>
                </a:lnSpc>
              </a:pPr>
              <a:r>
                <a:rPr lang="en-US" alt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2800" dirty="0">
                <a:solidFill>
                  <a:srgbClr val="000099"/>
                </a:solidFill>
                <a:latin typeface="Tahoma" pitchFamily="34" charset="0"/>
                <a:cs typeface="Tahoma" pitchFamily="34" charset="0"/>
              </a:endParaRPr>
            </a:p>
          </p:txBody>
        </p:sp>
      </p:grpSp>
      <p:grpSp>
        <p:nvGrpSpPr>
          <p:cNvPr id="37" name="Group 36"/>
          <p:cNvGrpSpPr/>
          <p:nvPr/>
        </p:nvGrpSpPr>
        <p:grpSpPr>
          <a:xfrm>
            <a:off x="6629400" y="2181208"/>
            <a:ext cx="2308183" cy="4249866"/>
            <a:chOff x="4930817" y="1769934"/>
            <a:chExt cx="2308183" cy="4249866"/>
          </a:xfrm>
        </p:grpSpPr>
        <p:sp>
          <p:nvSpPr>
            <p:cNvPr id="38" name="Rectangle 14"/>
            <p:cNvSpPr>
              <a:spLocks noChangeArrowheads="1"/>
            </p:cNvSpPr>
            <p:nvPr/>
          </p:nvSpPr>
          <p:spPr bwMode="auto">
            <a:xfrm>
              <a:off x="4984834" y="4617926"/>
              <a:ext cx="2231983" cy="646331"/>
            </a:xfrm>
            <a:prstGeom prst="rect">
              <a:avLst/>
            </a:prstGeom>
            <a:noFill/>
            <a:ln w="9525">
              <a:noFill/>
              <a:miter lim="800000"/>
              <a:headEnd/>
              <a:tailEnd/>
            </a:ln>
          </p:spPr>
          <p:txBody>
            <a:bodyPr wrap="square">
              <a:spAutoFit/>
            </a:bodyPr>
            <a:lstStyle/>
            <a:p>
              <a:pPr algn="ctr" eaLnBrk="1" hangingPunct="1"/>
              <a:r>
                <a:rPr lang="vi-VN" b="1" dirty="0">
                  <a:latin typeface="Tahoma" pitchFamily="34" charset="0"/>
                  <a:cs typeface="Tahoma" pitchFamily="34" charset="0"/>
                </a:rPr>
                <a:t>Cách xử lí khi gặp TNGT đường bộ</a:t>
              </a:r>
              <a:endParaRPr lang="en-US" altLang="en-US" b="1" dirty="0">
                <a:latin typeface="Tahoma" pitchFamily="34" charset="0"/>
                <a:cs typeface="Tahoma" pitchFamily="34" charset="0"/>
              </a:endParaRPr>
            </a:p>
          </p:txBody>
        </p:sp>
        <p:sp>
          <p:nvSpPr>
            <p:cNvPr id="39" name="Oval 38"/>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41" name="Flowchart: Direct Access Storage 40"/>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4"/>
            <p:cNvSpPr>
              <a:spLocks noChangeArrowheads="1"/>
            </p:cNvSpPr>
            <p:nvPr/>
          </p:nvSpPr>
          <p:spPr bwMode="auto">
            <a:xfrm>
              <a:off x="5083217" y="3779726"/>
              <a:ext cx="2057400" cy="738664"/>
            </a:xfrm>
            <a:prstGeom prst="rect">
              <a:avLst/>
            </a:prstGeom>
            <a:noFill/>
            <a:ln w="9525">
              <a:noFill/>
              <a:miter lim="800000"/>
              <a:headEnd/>
              <a:tailEnd/>
            </a:ln>
          </p:spPr>
          <p:txBody>
            <a:bodyPr wrap="square">
              <a:spAutoFit/>
            </a:bodyPr>
            <a:lstStyle/>
            <a:p>
              <a:pPr algn="ctr" eaLnBrk="1" hangingPunct="1">
                <a:lnSpc>
                  <a:spcPct val="150000"/>
                </a:lnSpc>
              </a:pPr>
              <a:r>
                <a:rPr lang="en-US" alt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2800" dirty="0">
                <a:solidFill>
                  <a:srgbClr val="000099"/>
                </a:solidFill>
                <a:latin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anim calcmode="lin" valueType="num">
                                      <p:cBhvr>
                                        <p:cTn id="22" dur="500" fill="hold"/>
                                        <p:tgtEl>
                                          <p:spTgt spid="32"/>
                                        </p:tgtEl>
                                        <p:attrNameLst>
                                          <p:attrName>ppt_x</p:attrName>
                                        </p:attrNameLst>
                                      </p:cBhvr>
                                      <p:tavLst>
                                        <p:tav tm="0">
                                          <p:val>
                                            <p:strVal val="#ppt_x"/>
                                          </p:val>
                                        </p:tav>
                                        <p:tav tm="100000">
                                          <p:val>
                                            <p:strVal val="#ppt_x"/>
                                          </p:val>
                                        </p:tav>
                                      </p:tavLst>
                                    </p:anim>
                                    <p:anim calcmode="lin" valueType="num">
                                      <p:cBhvr>
                                        <p:cTn id="2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13</a:t>
            </a:fld>
            <a:endParaRPr lang="en-US" altLang="en-US"/>
          </a:p>
        </p:txBody>
      </p:sp>
      <p:sp>
        <p:nvSpPr>
          <p:cNvPr id="29699" name="Rectangle 10"/>
          <p:cNvSpPr>
            <a:spLocks noChangeArrowheads="1"/>
          </p:cNvSpPr>
          <p:nvPr/>
        </p:nvSpPr>
        <p:spPr bwMode="auto">
          <a:xfrm>
            <a:off x="685800" y="1639888"/>
            <a:ext cx="8001000" cy="430887"/>
          </a:xfrm>
          <a:prstGeom prst="rect">
            <a:avLst/>
          </a:prstGeom>
          <a:noFill/>
          <a:ln w="9525">
            <a:noFill/>
            <a:miter lim="800000"/>
            <a:headEnd/>
            <a:tailEnd/>
          </a:ln>
        </p:spPr>
        <p:txBody>
          <a:bodyPr wrap="square">
            <a:spAutoFit/>
          </a:bodyPr>
          <a:lstStyle/>
          <a:p>
            <a:pPr eaLnBrk="1" hangingPunct="1"/>
            <a:r>
              <a:rPr lang="en-US" sz="2200" dirty="0" err="1">
                <a:solidFill>
                  <a:srgbClr val="000000"/>
                </a:solidFill>
                <a:latin typeface="Tahoma" pitchFamily="34" charset="0"/>
                <a:cs typeface="Tahoma" pitchFamily="34" charset="0"/>
              </a:rPr>
              <a:t>Hiểu</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được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tình</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hình</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trật</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tự</a:t>
            </a:r>
            <a:r>
              <a:rPr lang="en-US" sz="2200" dirty="0">
                <a:solidFill>
                  <a:srgbClr val="000000"/>
                </a:solidFill>
                <a:latin typeface="Tahoma" pitchFamily="34" charset="0"/>
                <a:cs typeface="Tahoma" pitchFamily="34" charset="0"/>
              </a:rPr>
              <a:t> </a:t>
            </a:r>
            <a:r>
              <a:rPr lang="en-US" sz="2200" dirty="0" smtClean="0">
                <a:solidFill>
                  <a:srgbClr val="000000"/>
                </a:solidFill>
                <a:latin typeface="Tahoma" pitchFamily="34" charset="0"/>
                <a:cs typeface="Tahoma" pitchFamily="34" charset="0"/>
              </a:rPr>
              <a:t>ATGT </a:t>
            </a:r>
            <a:r>
              <a:rPr lang="en-US" sz="2200" dirty="0" err="1" smtClean="0">
                <a:solidFill>
                  <a:srgbClr val="000000"/>
                </a:solidFill>
                <a:latin typeface="Tahoma" pitchFamily="34" charset="0"/>
                <a:cs typeface="Tahoma" pitchFamily="34" charset="0"/>
              </a:rPr>
              <a:t>đường</a:t>
            </a:r>
            <a:r>
              <a:rPr lang="en-US" sz="2200" dirty="0" smtClean="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bộ</a:t>
            </a:r>
            <a:r>
              <a:rPr lang="en-US" sz="2200" dirty="0">
                <a:solidFill>
                  <a:srgbClr val="000000"/>
                </a:solidFill>
                <a:latin typeface="Tahoma" pitchFamily="34" charset="0"/>
                <a:cs typeface="Tahoma" pitchFamily="34" charset="0"/>
              </a:rPr>
              <a:t> ở </a:t>
            </a:r>
            <a:r>
              <a:rPr lang="en-US" sz="2200" dirty="0" err="1">
                <a:solidFill>
                  <a:srgbClr val="000000"/>
                </a:solidFill>
                <a:latin typeface="Tahoma" pitchFamily="34" charset="0"/>
                <a:cs typeface="Tahoma" pitchFamily="34" charset="0"/>
              </a:rPr>
              <a:t>nước</a:t>
            </a:r>
            <a:r>
              <a:rPr lang="en-US" sz="2200" dirty="0">
                <a:solidFill>
                  <a:srgbClr val="000000"/>
                </a:solidFill>
                <a:latin typeface="Tahoma" pitchFamily="34" charset="0"/>
                <a:cs typeface="Tahoma" pitchFamily="34" charset="0"/>
              </a:rPr>
              <a:t> ta </a:t>
            </a:r>
            <a:r>
              <a:rPr lang="en-US" sz="2200" dirty="0" err="1">
                <a:solidFill>
                  <a:srgbClr val="000000"/>
                </a:solidFill>
                <a:latin typeface="Tahoma" pitchFamily="34" charset="0"/>
                <a:cs typeface="Tahoma" pitchFamily="34" charset="0"/>
              </a:rPr>
              <a:t>hiện</a:t>
            </a:r>
            <a:r>
              <a:rPr lang="en-US" sz="2200" dirty="0">
                <a:solidFill>
                  <a:srgbClr val="000000"/>
                </a:solidFill>
                <a:latin typeface="Tahoma" pitchFamily="34" charset="0"/>
                <a:cs typeface="Tahoma" pitchFamily="34" charset="0"/>
              </a:rPr>
              <a:t> nay</a:t>
            </a:r>
            <a:r>
              <a:rPr lang="en-US" altLang="en-US" sz="2200" dirty="0">
                <a:solidFill>
                  <a:srgbClr val="000000"/>
                </a:solidFill>
                <a:latin typeface="Tahoma" pitchFamily="34" charset="0"/>
                <a:cs typeface="Tahoma" pitchFamily="34" charset="0"/>
              </a:rPr>
              <a:t>.</a:t>
            </a:r>
          </a:p>
        </p:txBody>
      </p:sp>
      <p:sp>
        <p:nvSpPr>
          <p:cNvPr id="13" name="Oval 12"/>
          <p:cNvSpPr/>
          <p:nvPr/>
        </p:nvSpPr>
        <p:spPr>
          <a:xfrm>
            <a:off x="457200" y="17526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355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7261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573959"/>
            <a:ext cx="8229600" cy="830997"/>
          </a:xfrm>
          <a:prstGeom prst="rect">
            <a:avLst/>
          </a:prstGeom>
          <a:noFill/>
          <a:ln w="9525">
            <a:noFill/>
            <a:miter lim="800000"/>
            <a:headEnd/>
            <a:tailEnd/>
          </a:ln>
        </p:spPr>
        <p:txBody>
          <a:bodyPr wrap="square">
            <a:spAutoFit/>
          </a:bodyPr>
          <a:lstStyle/>
          <a:p>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kiến</a:t>
            </a:r>
            <a:r>
              <a:rPr lang="en-US" sz="2400" dirty="0"/>
              <a:t> </a:t>
            </a:r>
            <a:r>
              <a:rPr lang="en-US" sz="2400" dirty="0" err="1"/>
              <a:t>thức</a:t>
            </a:r>
            <a:r>
              <a:rPr lang="en-US" sz="2400" dirty="0"/>
              <a:t> </a:t>
            </a:r>
            <a:r>
              <a:rPr lang="en-US" sz="2400" dirty="0" err="1"/>
              <a:t>đã</a:t>
            </a:r>
            <a:r>
              <a:rPr lang="en-US" sz="2400" dirty="0"/>
              <a:t> </a:t>
            </a:r>
            <a:r>
              <a:rPr lang="en-US" sz="2400" dirty="0" err="1"/>
              <a:t>học</a:t>
            </a:r>
            <a:r>
              <a:rPr lang="en-US" sz="2400" dirty="0"/>
              <a:t> </a:t>
            </a:r>
            <a:r>
              <a:rPr lang="en-US" sz="2400" dirty="0" err="1"/>
              <a:t>để</a:t>
            </a:r>
            <a:r>
              <a:rPr lang="en-US" sz="2400" dirty="0"/>
              <a:t> </a:t>
            </a:r>
            <a:r>
              <a:rPr lang="en-US" sz="2400" dirty="0" err="1"/>
              <a:t>tham</a:t>
            </a:r>
            <a:r>
              <a:rPr lang="en-US" sz="2400" dirty="0"/>
              <a:t> </a:t>
            </a:r>
            <a:r>
              <a:rPr lang="en-US" sz="2400" dirty="0" err="1"/>
              <a:t>gia</a:t>
            </a:r>
            <a:r>
              <a:rPr lang="en-US" sz="2400" dirty="0"/>
              <a:t> </a:t>
            </a:r>
            <a:r>
              <a:rPr lang="en-US" sz="2400" dirty="0" err="1"/>
              <a:t>giao</a:t>
            </a:r>
            <a:r>
              <a:rPr lang="en-US" sz="2400" dirty="0"/>
              <a:t> </a:t>
            </a:r>
            <a:r>
              <a:rPr lang="en-US" sz="2400" dirty="0" err="1"/>
              <a:t>thông</a:t>
            </a:r>
            <a:r>
              <a:rPr lang="en-US" sz="2400" dirty="0"/>
              <a:t> an </a:t>
            </a:r>
            <a:r>
              <a:rPr lang="en-US" sz="2400" dirty="0" err="1"/>
              <a:t>toàn</a:t>
            </a:r>
            <a:r>
              <a:rPr lang="en-US" sz="2400" dirty="0"/>
              <a:t>.</a:t>
            </a:r>
          </a:p>
        </p:txBody>
      </p:sp>
      <p:sp>
        <p:nvSpPr>
          <p:cNvPr id="29710" name="Rectangle 16"/>
          <p:cNvSpPr>
            <a:spLocks noChangeArrowheads="1"/>
          </p:cNvSpPr>
          <p:nvPr/>
        </p:nvSpPr>
        <p:spPr bwMode="auto">
          <a:xfrm>
            <a:off x="685800" y="2623046"/>
            <a:ext cx="8229600" cy="830997"/>
          </a:xfrm>
          <a:prstGeom prst="rect">
            <a:avLst/>
          </a:prstGeom>
          <a:noFill/>
          <a:ln w="9525">
            <a:noFill/>
            <a:miter lim="800000"/>
            <a:headEnd/>
            <a:tailEnd/>
          </a:ln>
        </p:spPr>
        <p:txBody>
          <a:bodyPr wrap="square">
            <a:spAutoFit/>
          </a:bodyPr>
          <a:lstStyle/>
          <a:p>
            <a:pPr eaLnBrk="1" hangingPunct="1"/>
            <a:r>
              <a:rPr lang="en-US" sz="2400" dirty="0" err="1"/>
              <a:t>Nhận</a:t>
            </a:r>
            <a:r>
              <a:rPr lang="en-US" sz="2400" dirty="0"/>
              <a:t> </a:t>
            </a:r>
            <a:r>
              <a:rPr lang="en-US" sz="2400" dirty="0" err="1"/>
              <a:t>thức</a:t>
            </a:r>
            <a:r>
              <a:rPr lang="en-US" sz="2400" dirty="0"/>
              <a:t> </a:t>
            </a:r>
            <a:r>
              <a:rPr lang="en-US" sz="2400" dirty="0" err="1"/>
              <a:t>được</a:t>
            </a:r>
            <a:r>
              <a:rPr lang="en-US" sz="2400" dirty="0"/>
              <a:t> </a:t>
            </a:r>
            <a:r>
              <a:rPr lang="en-US" sz="2400" dirty="0" err="1"/>
              <a:t>tầm</a:t>
            </a:r>
            <a:r>
              <a:rPr lang="en-US" sz="2400" dirty="0"/>
              <a:t> </a:t>
            </a:r>
            <a:r>
              <a:rPr lang="en-US" sz="2400" dirty="0" err="1"/>
              <a:t>quan</a:t>
            </a:r>
            <a:r>
              <a:rPr lang="en-US" sz="2400" dirty="0"/>
              <a:t> </a:t>
            </a:r>
            <a:r>
              <a:rPr lang="en-US" sz="2400" dirty="0" err="1"/>
              <a:t>trọng</a:t>
            </a:r>
            <a:r>
              <a:rPr lang="en-US" sz="2400" dirty="0"/>
              <a:t> </a:t>
            </a:r>
            <a:r>
              <a:rPr lang="en-US" sz="2400" dirty="0" err="1" smtClean="0"/>
              <a:t>của</a:t>
            </a:r>
            <a:r>
              <a:rPr lang="en-US" sz="2400" dirty="0" smtClean="0"/>
              <a:t> </a:t>
            </a:r>
            <a:r>
              <a:rPr lang="en-US" sz="2400" dirty="0" err="1"/>
              <a:t>thực</a:t>
            </a:r>
            <a:r>
              <a:rPr lang="en-US" sz="2400" dirty="0"/>
              <a:t> </a:t>
            </a:r>
            <a:r>
              <a:rPr lang="en-US" sz="2400" dirty="0" err="1"/>
              <a:t>hiện</a:t>
            </a:r>
            <a:r>
              <a:rPr lang="en-US" sz="2400" dirty="0"/>
              <a:t> </a:t>
            </a:r>
            <a:r>
              <a:rPr lang="en-US" sz="2400" dirty="0" err="1"/>
              <a:t>Luật</a:t>
            </a:r>
            <a:r>
              <a:rPr lang="en-US" sz="2400" dirty="0"/>
              <a:t> </a:t>
            </a:r>
            <a:r>
              <a:rPr lang="en-US" sz="2400" dirty="0" err="1"/>
              <a:t>Giao</a:t>
            </a:r>
            <a:r>
              <a:rPr lang="en-US" sz="2400" dirty="0"/>
              <a:t> </a:t>
            </a:r>
            <a:r>
              <a:rPr lang="en-US" sz="2400" dirty="0" err="1"/>
              <a:t>thông</a:t>
            </a:r>
            <a:r>
              <a:rPr lang="en-US" sz="2400" dirty="0"/>
              <a:t> </a:t>
            </a:r>
            <a:r>
              <a:rPr lang="en-US" sz="2400" dirty="0" err="1"/>
              <a:t>đường</a:t>
            </a:r>
            <a:r>
              <a:rPr lang="en-US" sz="2400" dirty="0"/>
              <a:t> </a:t>
            </a:r>
            <a:r>
              <a:rPr lang="en-US" sz="2400" dirty="0" err="1"/>
              <a:t>bộ</a:t>
            </a:r>
            <a:r>
              <a:rPr lang="en-US" altLang="en-US" sz="2200" dirty="0" smtClean="0">
                <a:solidFill>
                  <a:srgbClr val="000000"/>
                </a:solidFill>
                <a:latin typeface="Tahoma" pitchFamily="34" charset="0"/>
                <a:cs typeface="Tahoma" pitchFamily="34" charset="0"/>
              </a:rPr>
              <a:t>.</a:t>
            </a:r>
            <a:endParaRPr lang="en-US" altLang="en-US" sz="2200" dirty="0">
              <a:solidFill>
                <a:srgbClr val="000000"/>
              </a:solidFill>
              <a:latin typeface="Tahoma" pitchFamily="34" charset="0"/>
              <a:cs typeface="Tahoma"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11" name="Oval 10"/>
          <p:cNvSpPr/>
          <p:nvPr/>
        </p:nvSpPr>
        <p:spPr>
          <a:xfrm>
            <a:off x="457200" y="464798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2" name="Rectangle 15"/>
          <p:cNvSpPr>
            <a:spLocks noChangeArrowheads="1"/>
          </p:cNvSpPr>
          <p:nvPr/>
        </p:nvSpPr>
        <p:spPr bwMode="auto">
          <a:xfrm>
            <a:off x="685800" y="4495800"/>
            <a:ext cx="8229600" cy="830997"/>
          </a:xfrm>
          <a:prstGeom prst="rect">
            <a:avLst/>
          </a:prstGeom>
          <a:noFill/>
          <a:ln w="9525">
            <a:noFill/>
            <a:miter lim="800000"/>
            <a:headEnd/>
            <a:tailEnd/>
          </a:ln>
        </p:spPr>
        <p:txBody>
          <a:bodyPr wrap="square">
            <a:spAutoFit/>
          </a:bodyPr>
          <a:lstStyle/>
          <a:p>
            <a:r>
              <a:rPr lang="en-US" sz="2400" dirty="0" err="1"/>
              <a:t>Tuyên</a:t>
            </a:r>
            <a:r>
              <a:rPr lang="en-US" sz="2400" dirty="0"/>
              <a:t> </a:t>
            </a:r>
            <a:r>
              <a:rPr lang="en-US" sz="2400" dirty="0" err="1"/>
              <a:t>truyền</a:t>
            </a:r>
            <a:r>
              <a:rPr lang="en-US" sz="2400" dirty="0"/>
              <a:t>, </a:t>
            </a:r>
            <a:r>
              <a:rPr lang="en-US" sz="2400" dirty="0" err="1"/>
              <a:t>vận</a:t>
            </a:r>
            <a:r>
              <a:rPr lang="en-US" sz="2400" dirty="0"/>
              <a:t> </a:t>
            </a:r>
            <a:r>
              <a:rPr lang="en-US" sz="2400" dirty="0" err="1"/>
              <a:t>động</a:t>
            </a:r>
            <a:r>
              <a:rPr lang="en-US" sz="2400" dirty="0"/>
              <a:t> </a:t>
            </a:r>
            <a:r>
              <a:rPr lang="en-US" sz="2400" dirty="0" err="1"/>
              <a:t>mọi</a:t>
            </a:r>
            <a:r>
              <a:rPr lang="en-US" sz="2400" dirty="0"/>
              <a:t> </a:t>
            </a:r>
            <a:r>
              <a:rPr lang="en-US" sz="2400" dirty="0" err="1"/>
              <a:t>người</a:t>
            </a:r>
            <a:r>
              <a:rPr lang="en-US" sz="2400" dirty="0"/>
              <a:t> </a:t>
            </a:r>
            <a:r>
              <a:rPr lang="en-US" sz="2400" dirty="0" err="1"/>
              <a:t>cùng</a:t>
            </a:r>
            <a:r>
              <a:rPr lang="en-US" sz="2400" dirty="0"/>
              <a:t> </a:t>
            </a:r>
            <a:r>
              <a:rPr lang="en-US" sz="2400" dirty="0" err="1"/>
              <a:t>thực</a:t>
            </a:r>
            <a:r>
              <a:rPr lang="en-US" sz="2400" dirty="0"/>
              <a:t> </a:t>
            </a:r>
            <a:r>
              <a:rPr lang="en-US" sz="2400" dirty="0" err="1"/>
              <a:t>hiện</a:t>
            </a:r>
            <a:r>
              <a:rPr lang="en-US" sz="2400" dirty="0"/>
              <a:t> </a:t>
            </a:r>
            <a:r>
              <a:rPr lang="en-US" sz="2400" dirty="0" err="1"/>
              <a:t>nghiêm</a:t>
            </a:r>
            <a:r>
              <a:rPr lang="en-US" sz="2400" dirty="0"/>
              <a:t> </a:t>
            </a:r>
            <a:r>
              <a:rPr lang="en-US" sz="2400" dirty="0" err="1"/>
              <a:t>túc</a:t>
            </a:r>
            <a:r>
              <a:rPr lang="en-US" sz="2400" dirty="0"/>
              <a:t> </a:t>
            </a:r>
            <a:r>
              <a:rPr lang="en-US" sz="2400" dirty="0" err="1"/>
              <a:t>Luật</a:t>
            </a:r>
            <a:r>
              <a:rPr lang="en-US" sz="2400" dirty="0"/>
              <a:t> </a:t>
            </a:r>
            <a:r>
              <a:rPr lang="en-US" sz="2400" dirty="0" err="1"/>
              <a:t>Giao</a:t>
            </a:r>
            <a:r>
              <a:rPr lang="en-US" sz="2400" dirty="0"/>
              <a:t> </a:t>
            </a:r>
            <a:r>
              <a:rPr lang="en-US" sz="2400" dirty="0" err="1"/>
              <a:t>thông</a:t>
            </a:r>
            <a:r>
              <a:rPr lang="en-US" sz="2400" dirty="0"/>
              <a:t> </a:t>
            </a:r>
            <a:r>
              <a:rPr lang="en-US" sz="2400" dirty="0" err="1"/>
              <a:t>đường</a:t>
            </a:r>
            <a:r>
              <a:rPr lang="en-US" sz="2400" dirty="0"/>
              <a:t> </a:t>
            </a:r>
            <a:r>
              <a:rPr lang="en-US" sz="2400" dirty="0" err="1" smtClean="0"/>
              <a:t>bộ</a:t>
            </a:r>
            <a:endParaRPr lang="en-US" sz="2400" dirty="0"/>
          </a:p>
        </p:txBody>
      </p:sp>
    </p:spTree>
    <p:extLst>
      <p:ext uri="{BB962C8B-B14F-4D97-AF65-F5344CB8AC3E}">
        <p14:creationId xmlns="" xmlns:p14="http://schemas.microsoft.com/office/powerpoint/2010/main" val="39303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ipe(down)">
                                      <p:cBhvr>
                                        <p:cTn id="7" dur="500"/>
                                        <p:tgtEl>
                                          <p:spTgt spid="2969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710"/>
                                        </p:tgtEl>
                                        <p:attrNameLst>
                                          <p:attrName>style.visibility</p:attrName>
                                        </p:attrNameLst>
                                      </p:cBhvr>
                                      <p:to>
                                        <p:strVal val="visible"/>
                                      </p:to>
                                    </p:set>
                                    <p:animEffect transition="in" filter="wipe(down)">
                                      <p:cBhvr>
                                        <p:cTn id="18" dur="500"/>
                                        <p:tgtEl>
                                          <p:spTgt spid="297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709"/>
                                        </p:tgtEl>
                                        <p:attrNameLst>
                                          <p:attrName>style.visibility</p:attrName>
                                        </p:attrNameLst>
                                      </p:cBhvr>
                                      <p:to>
                                        <p:strVal val="visible"/>
                                      </p:to>
                                    </p:set>
                                    <p:animEffect transition="in" filter="wipe(down)">
                                      <p:cBhvr>
                                        <p:cTn id="26" dur="500"/>
                                        <p:tgtEl>
                                          <p:spTgt spid="2970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3794"/>
                                        </p:tgtEl>
                                        <p:attrNameLst>
                                          <p:attrName>style.visibility</p:attrName>
                                        </p:attrNameLst>
                                      </p:cBhvr>
                                      <p:to>
                                        <p:strVal val="visible"/>
                                      </p:to>
                                    </p:set>
                                    <p:animEffect transition="in" filter="wipe(down)">
                                      <p:cBhvr>
                                        <p:cTn id="31" dur="500"/>
                                        <p:tgtEl>
                                          <p:spTgt spid="3379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FC5A995-E58C-44D3-B94D-EE7358E28E04}" type="slidenum">
              <a:rPr lang="en-US" altLang="en-US" smtClean="0"/>
              <a:pPr/>
              <a:t>14</a:t>
            </a:fld>
            <a:endParaRPr lang="en-US" altLang="en-US"/>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265359" y="1114961"/>
            <a:ext cx="8343900" cy="1323439"/>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itchFamily="34" charset="0"/>
                <a:cs typeface="Tahoma" pitchFamily="34" charset="0"/>
              </a:rPr>
              <a:t>Kể tên các hoạt động giao thông vận tải mà em biết.</a:t>
            </a:r>
            <a:endParaRPr lang="en-US" sz="2000" dirty="0">
              <a:solidFill>
                <a:srgbClr val="1F497D">
                  <a:lumMod val="75000"/>
                </a:srgbClr>
              </a:solidFill>
              <a:latin typeface="Tahoma" pitchFamily="34" charset="0"/>
              <a:cs typeface="Tahoma" pitchFamily="34" charset="0"/>
            </a:endParaRPr>
          </a:p>
          <a:p>
            <a:pPr marL="457200" indent="-457200" algn="just">
              <a:spcBef>
                <a:spcPts val="600"/>
              </a:spcBef>
              <a:spcAft>
                <a:spcPts val="600"/>
              </a:spcAft>
              <a:buFont typeface="+mj-lt"/>
              <a:buAutoNum type="alphaLcParenR"/>
            </a:pPr>
            <a:r>
              <a:rPr lang="vi-VN" sz="2000" dirty="0" smtClean="0">
                <a:solidFill>
                  <a:srgbClr val="1F497D">
                    <a:lumMod val="75000"/>
                  </a:srgbClr>
                </a:solidFill>
                <a:latin typeface="Tahoma" pitchFamily="34" charset="0"/>
                <a:cs typeface="Tahoma" pitchFamily="34" charset="0"/>
              </a:rPr>
              <a:t>Nêu </a:t>
            </a:r>
            <a:r>
              <a:rPr lang="vi-VN" sz="2000" dirty="0">
                <a:solidFill>
                  <a:srgbClr val="1F497D">
                    <a:lumMod val="75000"/>
                  </a:srgbClr>
                </a:solidFill>
                <a:latin typeface="Tahoma" pitchFamily="34" charset="0"/>
                <a:cs typeface="Tahoma" pitchFamily="34" charset="0"/>
              </a:rPr>
              <a:t>vai trò của giao thông vận tải đối với đời sống và sản xuất</a:t>
            </a:r>
            <a:r>
              <a:rPr lang="vi-VN" sz="2000" dirty="0" smtClean="0"/>
              <a:t>.</a:t>
            </a:r>
            <a:endParaRPr lang="en-US" sz="2000" dirty="0">
              <a:solidFill>
                <a:srgbClr val="1F497D">
                  <a:lumMod val="75000"/>
                </a:srgbClr>
              </a:solidFill>
              <a:latin typeface="Tahoma" pitchFamily="34" charset="0"/>
              <a:cs typeface="Tahoma" pitchFamily="34" charset="0"/>
            </a:endParaRPr>
          </a:p>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itchFamily="34" charset="0"/>
                <a:cs typeface="Tahoma" pitchFamily="34" charset="0"/>
              </a:rPr>
              <a:t>Trình bày ý nghĩa của việc thực hiện tốt Luật Giao thông đường bộ</a:t>
            </a:r>
            <a:endParaRPr lang="en-US" sz="2000" dirty="0">
              <a:solidFill>
                <a:srgbClr val="1F497D">
                  <a:lumMod val="75000"/>
                </a:srgbClr>
              </a:solidFill>
              <a:latin typeface="Tahoma" pitchFamily="34" charset="0"/>
              <a:cs typeface="Tahoma" pitchFamily="34" charset="0"/>
            </a:endParaRPr>
          </a:p>
        </p:txBody>
      </p:sp>
      <p:sp>
        <p:nvSpPr>
          <p:cNvPr id="8" name="Rectangle 7"/>
          <p:cNvSpPr>
            <a:spLocks noChangeArrowheads="1"/>
          </p:cNvSpPr>
          <p:nvPr/>
        </p:nvSpPr>
        <p:spPr bwMode="auto">
          <a:xfrm>
            <a:off x="152400" y="678359"/>
            <a:ext cx="9220200" cy="400110"/>
          </a:xfrm>
          <a:prstGeom prst="rect">
            <a:avLst/>
          </a:prstGeom>
          <a:noFill/>
          <a:ln w="9525">
            <a:noFill/>
            <a:miter lim="800000"/>
            <a:headEnd/>
            <a:tailEnd/>
          </a:ln>
        </p:spPr>
        <p:txBody>
          <a:bodyPr wrap="square">
            <a:spAutoFit/>
          </a:bodyPr>
          <a:lstStyle/>
          <a:p>
            <a:r>
              <a:rPr lang="vi-VN" sz="2000" dirty="0"/>
              <a:t>Bằng hiểu biết của bản thân, kết hợp với quan sát các hình ảnh sau đây, hãy:</a:t>
            </a:r>
            <a:endParaRPr lang="en-US" sz="2000" dirty="0"/>
          </a:p>
        </p:txBody>
      </p:sp>
      <p:pic>
        <p:nvPicPr>
          <p:cNvPr id="43015" name="Picture 28" descr="chonoi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5403" y="2514600"/>
            <a:ext cx="2619789" cy="1603698"/>
          </a:xfrm>
          <a:prstGeom prst="rect">
            <a:avLst/>
          </a:prstGeom>
          <a:noFill/>
          <a:extLst>
            <a:ext uri="{909E8E84-426E-40DD-AFC4-6F175D3DCCD1}">
              <a14:hiddenFill xmlns="" xmlns:a14="http://schemas.microsoft.com/office/drawing/2010/main">
                <a:solidFill>
                  <a:srgbClr val="FFFFFF"/>
                </a:solidFill>
              </a14:hiddenFill>
            </a:ext>
          </a:extLst>
        </p:spPr>
      </p:pic>
      <p:pic>
        <p:nvPicPr>
          <p:cNvPr id="43013" name="Picture 3" descr="index.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55110" y="2514600"/>
            <a:ext cx="2432663" cy="1636331"/>
          </a:xfrm>
          <a:prstGeom prst="rect">
            <a:avLst/>
          </a:prstGeom>
          <a:noFill/>
          <a:extLst>
            <a:ext uri="{909E8E84-426E-40DD-AFC4-6F175D3DCCD1}">
              <a14:hiddenFill xmlns="" xmlns:a14="http://schemas.microsoft.com/office/drawing/2010/main">
                <a:solidFill>
                  <a:srgbClr val="FFFFFF"/>
                </a:solidFill>
              </a14:hiddenFill>
            </a:ext>
          </a:extLst>
        </p:spPr>
      </p:pic>
      <p:pic>
        <p:nvPicPr>
          <p:cNvPr id="43009" name="Picture 47110" descr="tan-son-nhat-0419.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89766" y="4689484"/>
            <a:ext cx="2482634" cy="1711315"/>
          </a:xfrm>
          <a:prstGeom prst="rect">
            <a:avLst/>
          </a:prstGeom>
          <a:noFill/>
          <a:extLst>
            <a:ext uri="{909E8E84-426E-40DD-AFC4-6F175D3DCCD1}">
              <a14:hiddenFill xmlns="" xmlns:a14="http://schemas.microsoft.com/office/drawing/2010/main">
                <a:solidFill>
                  <a:srgbClr val="FFFFFF"/>
                </a:solidFill>
              </a14:hiddenFill>
            </a:ext>
          </a:extLst>
        </p:spPr>
      </p:pic>
      <p:pic>
        <p:nvPicPr>
          <p:cNvPr id="43011" name="Picture 47109" descr="index2.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45403" y="4717705"/>
            <a:ext cx="2619790" cy="1733245"/>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672385" y="6396335"/>
            <a:ext cx="3442415" cy="461665"/>
          </a:xfrm>
          <a:prstGeom prst="rect">
            <a:avLst/>
          </a:prstGeom>
        </p:spPr>
        <p:txBody>
          <a:bodyPr wrap="square">
            <a:spAutoFit/>
          </a:bodyPr>
          <a:lstStyle/>
          <a:p>
            <a:pPr algn="ctr"/>
            <a:r>
              <a:rPr lang="en-US" sz="1200" i="1" dirty="0" err="1"/>
              <a:t>Hình</a:t>
            </a:r>
            <a:r>
              <a:rPr lang="en-US" sz="1200" i="1" dirty="0"/>
              <a:t> 3. </a:t>
            </a:r>
            <a:r>
              <a:rPr lang="en-US" sz="1200" i="1" dirty="0" err="1"/>
              <a:t>Hoạt</a:t>
            </a:r>
            <a:r>
              <a:rPr lang="en-US" sz="1200" i="1" dirty="0"/>
              <a:t> </a:t>
            </a:r>
            <a:r>
              <a:rPr lang="en-US" sz="1200" i="1" dirty="0" err="1"/>
              <a:t>động</a:t>
            </a:r>
            <a:r>
              <a:rPr lang="en-US" sz="1200" i="1" dirty="0"/>
              <a:t> </a:t>
            </a:r>
            <a:r>
              <a:rPr lang="en-US" sz="1200" i="1" dirty="0" err="1"/>
              <a:t>giao</a:t>
            </a:r>
            <a:r>
              <a:rPr lang="en-US" sz="1200" i="1" dirty="0"/>
              <a:t> </a:t>
            </a:r>
            <a:r>
              <a:rPr lang="en-US" sz="1200" i="1" dirty="0" err="1"/>
              <a:t>thông</a:t>
            </a:r>
            <a:r>
              <a:rPr lang="en-US" sz="1200" i="1" dirty="0"/>
              <a:t> </a:t>
            </a:r>
            <a:r>
              <a:rPr lang="en-US" sz="1200" i="1" dirty="0" err="1"/>
              <a:t>đường</a:t>
            </a:r>
            <a:r>
              <a:rPr lang="en-US" sz="1200" i="1" dirty="0"/>
              <a:t> </a:t>
            </a:r>
            <a:r>
              <a:rPr lang="en-US" sz="1200" i="1" dirty="0" err="1"/>
              <a:t>bộ</a:t>
            </a:r>
            <a:endParaRPr lang="en-US" sz="1200" i="1" dirty="0"/>
          </a:p>
          <a:p>
            <a:pPr algn="ctr"/>
            <a:r>
              <a:rPr lang="en-US" sz="1200" i="1" dirty="0" err="1"/>
              <a:t>Nguồn</a:t>
            </a:r>
            <a:r>
              <a:rPr lang="en-US" sz="1200" i="1" dirty="0"/>
              <a:t>: </a:t>
            </a:r>
            <a:r>
              <a:rPr lang="en-US" sz="1200" i="1" dirty="0">
                <a:hlinkClick r:id="rId6"/>
              </a:rPr>
              <a:t>http://www.infonet.vn</a:t>
            </a:r>
            <a:endParaRPr lang="en-US" sz="1200" i="1" dirty="0"/>
          </a:p>
        </p:txBody>
      </p:sp>
      <p:sp>
        <p:nvSpPr>
          <p:cNvPr id="16" name="TextBox 15"/>
          <p:cNvSpPr txBox="1"/>
          <p:nvPr/>
        </p:nvSpPr>
        <p:spPr>
          <a:xfrm>
            <a:off x="717193" y="4120515"/>
            <a:ext cx="3352800"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1.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thủy</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6"/>
              </a:rPr>
              <a:t>http://</a:t>
            </a:r>
            <a:r>
              <a:rPr lang="en-US" sz="1400" i="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6"/>
              </a:rPr>
              <a:t>www.baobinhphuoc.com.vn</a:t>
            </a:r>
            <a:endParaRPr lang="en-US" sz="1400" dirty="0"/>
          </a:p>
        </p:txBody>
      </p:sp>
      <p:sp>
        <p:nvSpPr>
          <p:cNvPr id="24" name="TextBox 23"/>
          <p:cNvSpPr txBox="1"/>
          <p:nvPr/>
        </p:nvSpPr>
        <p:spPr>
          <a:xfrm>
            <a:off x="4784769" y="4114800"/>
            <a:ext cx="3352800"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sắt</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http://</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www.vr.com.vn</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p:cNvSpPr txBox="1"/>
          <p:nvPr/>
        </p:nvSpPr>
        <p:spPr>
          <a:xfrm>
            <a:off x="4359509" y="6366804"/>
            <a:ext cx="4174891"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hàng</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không</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http://www.baogiaothong.vn</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2117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3015"/>
                                        </p:tgtEl>
                                        <p:attrNameLst>
                                          <p:attrName>style.visibility</p:attrName>
                                        </p:attrNameLst>
                                      </p:cBhvr>
                                      <p:to>
                                        <p:strVal val="visible"/>
                                      </p:to>
                                    </p:set>
                                    <p:animEffect transition="in" filter="fade">
                                      <p:cBhvr>
                                        <p:cTn id="10" dur="1000"/>
                                        <p:tgtEl>
                                          <p:spTgt spid="43015"/>
                                        </p:tgtEl>
                                      </p:cBhvr>
                                    </p:animEffect>
                                    <p:anim calcmode="lin" valueType="num">
                                      <p:cBhvr>
                                        <p:cTn id="11" dur="1000" fill="hold"/>
                                        <p:tgtEl>
                                          <p:spTgt spid="43015"/>
                                        </p:tgtEl>
                                        <p:attrNameLst>
                                          <p:attrName>ppt_x</p:attrName>
                                        </p:attrNameLst>
                                      </p:cBhvr>
                                      <p:tavLst>
                                        <p:tav tm="0">
                                          <p:val>
                                            <p:strVal val="#ppt_x"/>
                                          </p:val>
                                        </p:tav>
                                        <p:tav tm="100000">
                                          <p:val>
                                            <p:strVal val="#ppt_x"/>
                                          </p:val>
                                        </p:tav>
                                      </p:tavLst>
                                    </p:anim>
                                    <p:anim calcmode="lin" valueType="num">
                                      <p:cBhvr>
                                        <p:cTn id="12" dur="1000" fill="hold"/>
                                        <p:tgtEl>
                                          <p:spTgt spid="430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3013"/>
                                        </p:tgtEl>
                                        <p:attrNameLst>
                                          <p:attrName>style.visibility</p:attrName>
                                        </p:attrNameLst>
                                      </p:cBhvr>
                                      <p:to>
                                        <p:strVal val="visible"/>
                                      </p:to>
                                    </p:set>
                                    <p:anim calcmode="lin" valueType="num">
                                      <p:cBhvr additive="base">
                                        <p:cTn id="22" dur="500" fill="hold"/>
                                        <p:tgtEl>
                                          <p:spTgt spid="43013"/>
                                        </p:tgtEl>
                                        <p:attrNameLst>
                                          <p:attrName>ppt_x</p:attrName>
                                        </p:attrNameLst>
                                      </p:cBhvr>
                                      <p:tavLst>
                                        <p:tav tm="0">
                                          <p:val>
                                            <p:strVal val="#ppt_x"/>
                                          </p:val>
                                        </p:tav>
                                        <p:tav tm="100000">
                                          <p:val>
                                            <p:strVal val="#ppt_x"/>
                                          </p:val>
                                        </p:tav>
                                      </p:tavLst>
                                    </p:anim>
                                    <p:anim calcmode="lin" valueType="num">
                                      <p:cBhvr additive="base">
                                        <p:cTn id="23" dur="500" fill="hold"/>
                                        <p:tgtEl>
                                          <p:spTgt spid="430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3011"/>
                                        </p:tgtEl>
                                        <p:attrNameLst>
                                          <p:attrName>style.visibility</p:attrName>
                                        </p:attrNameLst>
                                      </p:cBhvr>
                                      <p:to>
                                        <p:strVal val="visible"/>
                                      </p:to>
                                    </p:set>
                                    <p:anim calcmode="lin" valueType="num">
                                      <p:cBhvr additive="base">
                                        <p:cTn id="32" dur="500" fill="hold"/>
                                        <p:tgtEl>
                                          <p:spTgt spid="43011"/>
                                        </p:tgtEl>
                                        <p:attrNameLst>
                                          <p:attrName>ppt_x</p:attrName>
                                        </p:attrNameLst>
                                      </p:cBhvr>
                                      <p:tavLst>
                                        <p:tav tm="0">
                                          <p:val>
                                            <p:strVal val="#ppt_x"/>
                                          </p:val>
                                        </p:tav>
                                        <p:tav tm="100000">
                                          <p:val>
                                            <p:strVal val="#ppt_x"/>
                                          </p:val>
                                        </p:tav>
                                      </p:tavLst>
                                    </p:anim>
                                    <p:anim calcmode="lin" valueType="num">
                                      <p:cBhvr additive="base">
                                        <p:cTn id="33" dur="500" fill="hold"/>
                                        <p:tgtEl>
                                          <p:spTgt spid="430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3009"/>
                                        </p:tgtEl>
                                        <p:attrNameLst>
                                          <p:attrName>style.visibility</p:attrName>
                                        </p:attrNameLst>
                                      </p:cBhvr>
                                      <p:to>
                                        <p:strVal val="visible"/>
                                      </p:to>
                                    </p:set>
                                    <p:anim calcmode="lin" valueType="num">
                                      <p:cBhvr additive="base">
                                        <p:cTn id="42" dur="500" fill="hold"/>
                                        <p:tgtEl>
                                          <p:spTgt spid="43009"/>
                                        </p:tgtEl>
                                        <p:attrNameLst>
                                          <p:attrName>ppt_x</p:attrName>
                                        </p:attrNameLst>
                                      </p:cBhvr>
                                      <p:tavLst>
                                        <p:tav tm="0">
                                          <p:val>
                                            <p:strVal val="#ppt_x"/>
                                          </p:val>
                                        </p:tav>
                                        <p:tav tm="100000">
                                          <p:val>
                                            <p:strVal val="#ppt_x"/>
                                          </p:val>
                                        </p:tav>
                                      </p:tavLst>
                                    </p:anim>
                                    <p:anim calcmode="lin" valueType="num">
                                      <p:cBhvr additive="base">
                                        <p:cTn id="43" dur="500" fill="hold"/>
                                        <p:tgtEl>
                                          <p:spTgt spid="4300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6"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629400" y="6477000"/>
            <a:ext cx="2133600" cy="365125"/>
          </a:xfrm>
          <a:noFill/>
          <a:ln>
            <a:miter lim="800000"/>
            <a:headEnd/>
            <a:tailEnd/>
          </a:ln>
        </p:spPr>
        <p:txBody>
          <a:bodyPr/>
          <a:lstStyle/>
          <a:p>
            <a:fld id="{938C9F7D-B2D9-4359-A661-2BCC20E9208F}" type="slidenum">
              <a:rPr lang="en-US" altLang="en-US"/>
              <a:pPr/>
              <a:t>15</a:t>
            </a:fld>
            <a:endParaRPr lang="en-US" alt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pic>
        <p:nvPicPr>
          <p:cNvPr id="15" name="Picture 14" descr="nguyenkhanhtoan1_zing.JPG"/>
          <p:cNvPicPr>
            <a:picLocks noChangeAspect="1"/>
          </p:cNvPicPr>
          <p:nvPr/>
        </p:nvPicPr>
        <p:blipFill>
          <a:blip r:embed="rId3" cstate="print"/>
          <a:stretch>
            <a:fillRect/>
          </a:stretch>
        </p:blipFill>
        <p:spPr>
          <a:xfrm>
            <a:off x="265290" y="2514600"/>
            <a:ext cx="4038600" cy="2673995"/>
          </a:xfrm>
          <a:prstGeom prst="rect">
            <a:avLst/>
          </a:prstGeom>
        </p:spPr>
      </p:pic>
      <p:pic>
        <p:nvPicPr>
          <p:cNvPr id="23" name="Picture 22" descr="29484dc52f0532d058358dfcc326cdaab5d6d93b.jpeg"/>
          <p:cNvPicPr>
            <a:picLocks noChangeAspect="1"/>
          </p:cNvPicPr>
          <p:nvPr/>
        </p:nvPicPr>
        <p:blipFill>
          <a:blip r:embed="rId4"/>
          <a:stretch>
            <a:fillRect/>
          </a:stretch>
        </p:blipFill>
        <p:spPr>
          <a:xfrm>
            <a:off x="4487334" y="2538841"/>
            <a:ext cx="4495800" cy="2623215"/>
          </a:xfrm>
          <a:prstGeom prst="rect">
            <a:avLst/>
          </a:prstGeom>
        </p:spPr>
      </p:pic>
      <p:sp>
        <p:nvSpPr>
          <p:cNvPr id="32" name="TextBox 31"/>
          <p:cNvSpPr txBox="1"/>
          <p:nvPr/>
        </p:nvSpPr>
        <p:spPr>
          <a:xfrm>
            <a:off x="0" y="5311422"/>
            <a:ext cx="4724400" cy="523220"/>
          </a:xfrm>
          <a:prstGeom prst="rect">
            <a:avLst/>
          </a:prstGeom>
          <a:noFill/>
        </p:spPr>
        <p:txBody>
          <a:bodyPr wrap="square" rtlCol="0">
            <a:spAutoFit/>
          </a:bodyPr>
          <a:lstStyle/>
          <a:p>
            <a:pPr algn="ctr"/>
            <a:r>
              <a:rPr lang="en-US" sz="1400" dirty="0" smtClean="0"/>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ảnh</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tại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Nguyễn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Khánh</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Toàn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Hà</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Nội</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http://news.zing.vn</a:t>
            </a:r>
            <a:endParaRPr lang="en-US" sz="1400" dirty="0"/>
          </a:p>
        </p:txBody>
      </p:sp>
      <p:sp>
        <p:nvSpPr>
          <p:cNvPr id="36" name="TextBox 35"/>
          <p:cNvSpPr txBox="1"/>
          <p:nvPr/>
        </p:nvSpPr>
        <p:spPr>
          <a:xfrm>
            <a:off x="4419600" y="5294490"/>
            <a:ext cx="4724400" cy="523220"/>
          </a:xfrm>
          <a:prstGeom prst="rect">
            <a:avLst/>
          </a:prstGeom>
          <a:noFill/>
        </p:spPr>
        <p:txBody>
          <a:bodyPr wrap="square" rtlCol="0">
            <a:spAutoFit/>
          </a:bodyPr>
          <a:lstStyle/>
          <a:p>
            <a:pPr algn="ctr"/>
            <a:r>
              <a:rPr lang="en-US" sz="1400" i="1" dirty="0" err="1" smtClean="0">
                <a:latin typeface="Times New Roman" panose="02020603050405020304" pitchFamily="18" charset="0"/>
                <a:cs typeface="Times New Roman" panose="02020603050405020304" pitchFamily="18" charset="0"/>
              </a:rPr>
              <a:t>Tắc</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đường</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tại</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thành</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phố</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Hồ</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chí</a:t>
            </a:r>
            <a:r>
              <a:rPr lang="en-US" sz="1400" i="1" dirty="0" smtClean="0">
                <a:latin typeface="Times New Roman" panose="02020603050405020304" pitchFamily="18" charset="0"/>
                <a:cs typeface="Times New Roman" panose="02020603050405020304" pitchFamily="18" charset="0"/>
              </a:rPr>
              <a:t> Minh</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http://otoxemay.vn</a:t>
            </a:r>
            <a:endParaRPr lang="en-US" sz="1400" dirty="0"/>
          </a:p>
        </p:txBody>
      </p:sp>
      <p:sp>
        <p:nvSpPr>
          <p:cNvPr id="38" name="Rectangle 37"/>
          <p:cNvSpPr/>
          <p:nvPr/>
        </p:nvSpPr>
        <p:spPr>
          <a:xfrm>
            <a:off x="533400" y="5963355"/>
            <a:ext cx="8229600" cy="461665"/>
          </a:xfrm>
          <a:prstGeom prst="rect">
            <a:avLst/>
          </a:prstGeom>
          <a:solidFill>
            <a:srgbClr val="FFFF99"/>
          </a:solidFill>
          <a:ln w="9525">
            <a:solidFill>
              <a:srgbClr val="FF0000"/>
            </a:solidFill>
            <a:miter lim="800000"/>
            <a:headEnd/>
            <a:tailEnd/>
          </a:ln>
        </p:spPr>
        <p:txBody>
          <a:bodyPr wrap="square">
            <a:spAutoFit/>
          </a:bodyPr>
          <a:lstStyle/>
          <a:p>
            <a:pPr algn="ct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Tắc</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đường</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xảy</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ra</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thường</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xuyên</a:t>
            </a:r>
            <a:r>
              <a:rPr lang="en-US" sz="2400" b="1" dirty="0" smtClean="0">
                <a:solidFill>
                  <a:schemeClr val="tx1"/>
                </a:solidFill>
                <a:latin typeface="Tahoma" pitchFamily="34" charset="0"/>
                <a:ea typeface="ＭＳ Ｐゴシック" pitchFamily="34" charset="-128"/>
                <a:cs typeface="Tahoma" pitchFamily="34" charset="0"/>
              </a:rPr>
              <a:t> ở </a:t>
            </a:r>
            <a:r>
              <a:rPr lang="en-US" sz="2400" b="1" dirty="0" err="1" smtClean="0">
                <a:solidFill>
                  <a:schemeClr val="tx1"/>
                </a:solidFill>
                <a:latin typeface="Tahoma" pitchFamily="34" charset="0"/>
                <a:ea typeface="ＭＳ Ｐゴシック" pitchFamily="34" charset="-128"/>
                <a:cs typeface="Tahoma" pitchFamily="34" charset="0"/>
              </a:rPr>
              <a:t>các</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thành</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phố</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lớn</a:t>
            </a:r>
            <a:endParaRPr lang="en-US" sz="2400" b="1" dirty="0">
              <a:solidFill>
                <a:schemeClr val="tx1"/>
              </a:solidFill>
              <a:latin typeface="Tahoma" pitchFamily="34" charset="0"/>
              <a:ea typeface="ＭＳ Ｐゴシック" pitchFamily="34" charset="-128"/>
              <a:cs typeface="Tahoma" pitchFamily="34" charset="0"/>
            </a:endParaRPr>
          </a:p>
        </p:txBody>
      </p:sp>
      <p:sp>
        <p:nvSpPr>
          <p:cNvPr id="16" name="Rectangle 15"/>
          <p:cNvSpPr/>
          <p:nvPr/>
        </p:nvSpPr>
        <p:spPr>
          <a:xfrm>
            <a:off x="-228600" y="1352550"/>
            <a:ext cx="9220200"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sau</a:t>
            </a:r>
            <a:r>
              <a:rPr lang="en-US" sz="2000" dirty="0" smtClean="0"/>
              <a:t>, </a:t>
            </a:r>
            <a:r>
              <a:rPr lang="en-US" sz="2000" dirty="0" err="1" smtClean="0"/>
              <a:t>hãy</a:t>
            </a:r>
            <a:r>
              <a:rPr lang="en-US" sz="2000" dirty="0" smtClean="0"/>
              <a:t>:</a:t>
            </a:r>
            <a:endParaRPr lang="en-US" sz="2000" dirty="0"/>
          </a:p>
        </p:txBody>
      </p:sp>
      <p:sp>
        <p:nvSpPr>
          <p:cNvPr id="17" name="Rectangle 16"/>
          <p:cNvSpPr/>
          <p:nvPr/>
        </p:nvSpPr>
        <p:spPr>
          <a:xfrm>
            <a:off x="381000" y="1806312"/>
            <a:ext cx="8305799" cy="400110"/>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en-US" sz="2000" dirty="0" err="1">
                <a:solidFill>
                  <a:srgbClr val="1F497D">
                    <a:lumMod val="75000"/>
                  </a:srgbClr>
                </a:solidFill>
                <a:latin typeface="Tahoma" pitchFamily="34" charset="0"/>
                <a:cs typeface="Tahoma" pitchFamily="34" charset="0"/>
              </a:rPr>
              <a:t>Nêu</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thực</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trạng</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về</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trật</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tự</a:t>
            </a:r>
            <a:r>
              <a:rPr lang="en-US" sz="2000" dirty="0">
                <a:solidFill>
                  <a:srgbClr val="1F497D">
                    <a:lumMod val="75000"/>
                  </a:srgbClr>
                </a:solidFill>
                <a:latin typeface="Tahoma" pitchFamily="34" charset="0"/>
                <a:cs typeface="Tahoma" pitchFamily="34" charset="0"/>
              </a:rPr>
              <a:t> </a:t>
            </a:r>
            <a:r>
              <a:rPr lang="en-US" sz="2000" dirty="0" smtClean="0">
                <a:solidFill>
                  <a:srgbClr val="1F497D">
                    <a:lumMod val="75000"/>
                  </a:srgbClr>
                </a:solidFill>
                <a:latin typeface="Tahoma" pitchFamily="34" charset="0"/>
                <a:cs typeface="Tahoma" pitchFamily="34" charset="0"/>
              </a:rPr>
              <a:t>ATGT </a:t>
            </a:r>
            <a:r>
              <a:rPr lang="en-US" sz="2000" dirty="0" err="1" smtClean="0">
                <a:solidFill>
                  <a:srgbClr val="1F497D">
                    <a:lumMod val="75000"/>
                  </a:srgbClr>
                </a:solidFill>
                <a:latin typeface="Tahoma" pitchFamily="34" charset="0"/>
                <a:cs typeface="Tahoma" pitchFamily="34" charset="0"/>
              </a:rPr>
              <a:t>đường</a:t>
            </a:r>
            <a:r>
              <a:rPr lang="en-US" sz="2000" dirty="0" smtClean="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bộ</a:t>
            </a:r>
            <a:r>
              <a:rPr lang="en-US" sz="2000" dirty="0">
                <a:solidFill>
                  <a:srgbClr val="1F497D">
                    <a:lumMod val="75000"/>
                  </a:srgbClr>
                </a:solidFill>
                <a:latin typeface="Tahoma" pitchFamily="34" charset="0"/>
                <a:cs typeface="Tahoma" pitchFamily="34" charset="0"/>
              </a:rPr>
              <a:t> ở </a:t>
            </a:r>
            <a:r>
              <a:rPr lang="en-US" sz="2000" dirty="0" err="1">
                <a:solidFill>
                  <a:srgbClr val="1F497D">
                    <a:lumMod val="75000"/>
                  </a:srgbClr>
                </a:solidFill>
                <a:latin typeface="Tahoma" pitchFamily="34" charset="0"/>
                <a:cs typeface="Tahoma" pitchFamily="34" charset="0"/>
              </a:rPr>
              <a:t>nước</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ta</a:t>
            </a:r>
            <a:r>
              <a:rPr lang="en-US" sz="2000" dirty="0" smtClean="0">
                <a:solidFill>
                  <a:srgbClr val="1F497D">
                    <a:lumMod val="75000"/>
                  </a:srgbClr>
                </a:solidFill>
                <a:latin typeface="Tahoma" pitchFamily="34" charset="0"/>
                <a:cs typeface="Tahoma" pitchFamily="34" charset="0"/>
              </a:rPr>
              <a:t>.</a:t>
            </a:r>
          </a:p>
        </p:txBody>
      </p:sp>
    </p:spTree>
    <p:extLst>
      <p:ext uri="{BB962C8B-B14F-4D97-AF65-F5344CB8AC3E}">
        <p14:creationId xmlns="" xmlns:p14="http://schemas.microsoft.com/office/powerpoint/2010/main" val="3588213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2000"/>
                                        <p:tgtEl>
                                          <p:spTgt spid="15"/>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amond(in)">
                                      <p:cBhvr>
                                        <p:cTn id="15" dur="10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amond(in)">
                                      <p:cBhvr>
                                        <p:cTn id="20" dur="2000"/>
                                        <p:tgtEl>
                                          <p:spTgt spid="2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diamond(in)">
                                      <p:cBhvr>
                                        <p:cTn id="23" dur="10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diamond(in)">
                                      <p:cBhvr>
                                        <p:cTn id="2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16</a:t>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3" name="Rectangle 2"/>
          <p:cNvSpPr/>
          <p:nvPr/>
        </p:nvSpPr>
        <p:spPr>
          <a:xfrm>
            <a:off x="-228600" y="1352550"/>
            <a:ext cx="9220200"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phân</a:t>
            </a:r>
            <a:r>
              <a:rPr lang="en-US" sz="2000" dirty="0" smtClean="0"/>
              <a:t> </a:t>
            </a:r>
            <a:r>
              <a:rPr lang="en-US" sz="2000" dirty="0" err="1"/>
              <a:t>tích</a:t>
            </a:r>
            <a:r>
              <a:rPr lang="en-US" sz="2000" dirty="0"/>
              <a:t> </a:t>
            </a:r>
            <a:r>
              <a:rPr lang="en-US" sz="2000" dirty="0" err="1"/>
              <a:t>biểu</a:t>
            </a:r>
            <a:r>
              <a:rPr lang="en-US" sz="2000" dirty="0"/>
              <a:t> </a:t>
            </a:r>
            <a:r>
              <a:rPr lang="en-US" sz="2000" dirty="0" err="1"/>
              <a:t>đồ</a:t>
            </a:r>
            <a:r>
              <a:rPr lang="en-US" sz="2000" dirty="0"/>
              <a:t>, </a:t>
            </a:r>
            <a:r>
              <a:rPr lang="en-US" sz="2000" dirty="0" err="1"/>
              <a:t>hãy</a:t>
            </a:r>
            <a:r>
              <a:rPr lang="en-US" sz="2000" dirty="0"/>
              <a:t>:</a:t>
            </a:r>
          </a:p>
        </p:txBody>
      </p:sp>
      <p:sp>
        <p:nvSpPr>
          <p:cNvPr id="4" name="Rectangle 3"/>
          <p:cNvSpPr/>
          <p:nvPr/>
        </p:nvSpPr>
        <p:spPr>
          <a:xfrm>
            <a:off x="1752600" y="4653849"/>
            <a:ext cx="5943600" cy="340093"/>
          </a:xfrm>
          <a:prstGeom prst="rect">
            <a:avLst/>
          </a:prstGeom>
        </p:spPr>
        <p:txBody>
          <a:bodyPr wrap="square">
            <a:spAutoFit/>
          </a:bodyPr>
          <a:lstStyle/>
          <a:p>
            <a:pPr>
              <a:lnSpc>
                <a:spcPct val="115000"/>
              </a:lnSpc>
              <a:spcAft>
                <a:spcPts val="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5.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TNGT </a:t>
            </a:r>
            <a:r>
              <a:rPr lang="en-US" sz="1400" i="1" dirty="0">
                <a:latin typeface="Times New Roman" panose="02020603050405020304" pitchFamily="18" charset="0"/>
                <a:ea typeface="Calibri" panose="020F0502020204030204" pitchFamily="34" charset="0"/>
                <a:cs typeface="Times New Roman" panose="02020603050405020304" pitchFamily="18" charset="0"/>
              </a:rPr>
              <a:t>ở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nước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Ủy</a:t>
            </a:r>
            <a:r>
              <a:rPr lang="en-US" sz="1400" i="1" dirty="0">
                <a:latin typeface="Times New Roman" panose="02020603050405020304" pitchFamily="18" charset="0"/>
                <a:ea typeface="Calibri" panose="020F0502020204030204" pitchFamily="34" charset="0"/>
                <a:cs typeface="Times New Roman" panose="02020603050405020304" pitchFamily="18" charset="0"/>
              </a:rPr>
              <a:t> ban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ATGTquốc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381000" y="1806312"/>
            <a:ext cx="8305799" cy="400110"/>
          </a:xfrm>
          <a:prstGeom prst="rect">
            <a:avLst/>
          </a:prstGeom>
          <a:ln>
            <a:solidFill>
              <a:srgbClr val="800000"/>
            </a:solidFill>
          </a:ln>
        </p:spPr>
        <p:txBody>
          <a:bodyPr wrap="square" lIns="182880">
            <a:spAutoFit/>
          </a:bodyPr>
          <a:lstStyle/>
          <a:p>
            <a:pPr marL="457200" indent="-457200" algn="just">
              <a:spcBef>
                <a:spcPts val="600"/>
              </a:spcBef>
              <a:spcAft>
                <a:spcPts val="600"/>
              </a:spcAft>
            </a:pPr>
            <a:r>
              <a:rPr lang="en-US" sz="2000" dirty="0" smtClean="0">
                <a:solidFill>
                  <a:srgbClr val="1F497D">
                    <a:lumMod val="75000"/>
                  </a:srgbClr>
                </a:solidFill>
                <a:latin typeface="Tahoma" pitchFamily="34" charset="0"/>
                <a:cs typeface="Tahoma" pitchFamily="34" charset="0"/>
              </a:rPr>
              <a:t>b) </a:t>
            </a:r>
            <a:r>
              <a:rPr lang="en-US" sz="2000" dirty="0" err="1" smtClean="0">
                <a:solidFill>
                  <a:srgbClr val="1F497D">
                    <a:lumMod val="75000"/>
                  </a:srgbClr>
                </a:solidFill>
                <a:latin typeface="Tahoma" pitchFamily="34" charset="0"/>
                <a:cs typeface="Tahoma" pitchFamily="34" charset="0"/>
              </a:rPr>
              <a:t>Nhận</a:t>
            </a:r>
            <a:r>
              <a:rPr lang="en-US" sz="2000" dirty="0" smtClean="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xét</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tình</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hình</a:t>
            </a:r>
            <a:r>
              <a:rPr lang="en-US" sz="2000" dirty="0">
                <a:solidFill>
                  <a:srgbClr val="1F497D">
                    <a:lumMod val="75000"/>
                  </a:srgbClr>
                </a:solidFill>
                <a:latin typeface="Tahoma" pitchFamily="34" charset="0"/>
                <a:cs typeface="Tahoma" pitchFamily="34" charset="0"/>
              </a:rPr>
              <a:t> </a:t>
            </a:r>
            <a:r>
              <a:rPr lang="en-US" sz="2000" dirty="0" smtClean="0">
                <a:solidFill>
                  <a:srgbClr val="1F497D">
                    <a:lumMod val="75000"/>
                  </a:srgbClr>
                </a:solidFill>
                <a:latin typeface="Tahoma" pitchFamily="34" charset="0"/>
                <a:cs typeface="Tahoma" pitchFamily="34" charset="0"/>
              </a:rPr>
              <a:t>TNGT </a:t>
            </a:r>
            <a:r>
              <a:rPr lang="en-US" sz="2000" dirty="0" err="1">
                <a:solidFill>
                  <a:srgbClr val="1F497D">
                    <a:lumMod val="75000"/>
                  </a:srgbClr>
                </a:solidFill>
                <a:latin typeface="Tahoma" pitchFamily="34" charset="0"/>
                <a:cs typeface="Tahoma" pitchFamily="34" charset="0"/>
              </a:rPr>
              <a:t>đường</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bộ</a:t>
            </a:r>
            <a:r>
              <a:rPr lang="en-US" sz="2000" dirty="0">
                <a:solidFill>
                  <a:srgbClr val="1F497D">
                    <a:lumMod val="75000"/>
                  </a:srgbClr>
                </a:solidFill>
                <a:latin typeface="Tahoma" pitchFamily="34" charset="0"/>
                <a:cs typeface="Tahoma" pitchFamily="34" charset="0"/>
              </a:rPr>
              <a:t> ở </a:t>
            </a:r>
            <a:r>
              <a:rPr lang="en-US" sz="2000" dirty="0" err="1">
                <a:solidFill>
                  <a:srgbClr val="1F497D">
                    <a:lumMod val="75000"/>
                  </a:srgbClr>
                </a:solidFill>
                <a:latin typeface="Tahoma" pitchFamily="34" charset="0"/>
                <a:cs typeface="Tahoma" pitchFamily="34" charset="0"/>
              </a:rPr>
              <a:t>nước</a:t>
            </a:r>
            <a:r>
              <a:rPr lang="en-US" sz="2000" dirty="0">
                <a:solidFill>
                  <a:srgbClr val="1F497D">
                    <a:lumMod val="75000"/>
                  </a:srgbClr>
                </a:solidFill>
                <a:latin typeface="Tahoma" pitchFamily="34" charset="0"/>
                <a:cs typeface="Tahoma" pitchFamily="34" charset="0"/>
              </a:rPr>
              <a:t> ta. </a:t>
            </a:r>
          </a:p>
        </p:txBody>
      </p:sp>
      <p:sp>
        <p:nvSpPr>
          <p:cNvPr id="16" name="Text Box 9"/>
          <p:cNvSpPr txBox="1">
            <a:spLocks noChangeArrowheads="1"/>
          </p:cNvSpPr>
          <p:nvPr/>
        </p:nvSpPr>
        <p:spPr bwMode="auto">
          <a:xfrm>
            <a:off x="126999" y="5105400"/>
            <a:ext cx="8915400" cy="1566333"/>
          </a:xfrm>
          <a:prstGeom prst="rect">
            <a:avLst/>
          </a:prstGeom>
          <a:solidFill>
            <a:schemeClr val="accent6">
              <a:lumMod val="20000"/>
              <a:lumOff val="80000"/>
            </a:schemeClr>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wrap="square" lIns="127970" tIns="63985" rIns="127970" bIns="63985" anchor="ctr" anchorCtr="0">
            <a:noAutofit/>
          </a:bodyPr>
          <a:lstStyle>
            <a:defPPr>
              <a:defRPr lang="en-US"/>
            </a:defPPr>
            <a:lvl1pPr marL="0" algn="ctr" defTabSz="1276350" eaLnBrk="1" latinLnBrk="0" hangingPunct="1">
              <a:defRPr sz="2400" b="1">
                <a:solidFill>
                  <a:srgbClr val="0000CC"/>
                </a:solidFill>
                <a:latin typeface="Arial" pitchFamily="34" charset="0"/>
                <a:cs typeface="Arial" pitchFamily="34" charset="0"/>
              </a:defRPr>
            </a:lvl1pPr>
            <a:lvl2pPr marL="742950" indent="-285750" defTabSz="1276350" eaLnBrk="1" latinLnBrk="0" hangingPunct="1">
              <a:defRPr sz="1800">
                <a:solidFill>
                  <a:schemeClr val="tx1"/>
                </a:solidFill>
                <a:latin typeface="Calibri" pitchFamily="34" charset="0"/>
              </a:defRPr>
            </a:lvl2pPr>
            <a:lvl3pPr marL="1143000" indent="-228600" defTabSz="1276350" eaLnBrk="1" latinLnBrk="0" hangingPunct="1">
              <a:defRPr sz="1800">
                <a:solidFill>
                  <a:schemeClr val="tx1"/>
                </a:solidFill>
                <a:latin typeface="Calibri" pitchFamily="34" charset="0"/>
              </a:defRPr>
            </a:lvl3pPr>
            <a:lvl4pPr marL="1600200" indent="-228600" defTabSz="1276350" eaLnBrk="1" latinLnBrk="0" hangingPunct="1">
              <a:defRPr sz="1800">
                <a:solidFill>
                  <a:schemeClr val="tx1"/>
                </a:solidFill>
                <a:latin typeface="Calibri" pitchFamily="34" charset="0"/>
              </a:defRPr>
            </a:lvl4pPr>
            <a:lvl5pPr marL="2057400" indent="-228600" defTabSz="1276350" eaLnBrk="1" latinLnBrk="0" hangingPunct="1">
              <a:defRPr sz="1800">
                <a:solidFill>
                  <a:schemeClr val="tx1"/>
                </a:solidFill>
                <a:latin typeface="Calibri" pitchFamily="34" charset="0"/>
              </a:defRPr>
            </a:lvl5pPr>
            <a:lvl6pPr marL="2514600" indent="-228600" defTabSz="1276350" fontAlgn="base">
              <a:spcBef>
                <a:spcPct val="0"/>
              </a:spcBef>
              <a:spcAft>
                <a:spcPct val="0"/>
              </a:spcAft>
              <a:defRPr sz="1800">
                <a:solidFill>
                  <a:schemeClr val="tx1"/>
                </a:solidFill>
                <a:latin typeface="Calibri" pitchFamily="34" charset="0"/>
              </a:defRPr>
            </a:lvl6pPr>
            <a:lvl7pPr marL="2971800" indent="-228600" defTabSz="1276350" fontAlgn="base">
              <a:spcBef>
                <a:spcPct val="0"/>
              </a:spcBef>
              <a:spcAft>
                <a:spcPct val="0"/>
              </a:spcAft>
              <a:defRPr sz="1800">
                <a:solidFill>
                  <a:schemeClr val="tx1"/>
                </a:solidFill>
                <a:latin typeface="Calibri" pitchFamily="34" charset="0"/>
              </a:defRPr>
            </a:lvl7pPr>
            <a:lvl8pPr marL="3429000" indent="-228600" defTabSz="1276350" fontAlgn="base">
              <a:spcBef>
                <a:spcPct val="0"/>
              </a:spcBef>
              <a:spcAft>
                <a:spcPct val="0"/>
              </a:spcAft>
              <a:defRPr sz="1800">
                <a:solidFill>
                  <a:schemeClr val="tx1"/>
                </a:solidFill>
                <a:latin typeface="Calibri" pitchFamily="34" charset="0"/>
              </a:defRPr>
            </a:lvl8pPr>
            <a:lvl9pPr marL="3886200" indent="-228600" defTabSz="1276350" fontAlgn="base">
              <a:spcBef>
                <a:spcPct val="0"/>
              </a:spcBef>
              <a:spcAft>
                <a:spcPct val="0"/>
              </a:spcAft>
              <a:defRPr sz="1800">
                <a:solidFill>
                  <a:schemeClr val="tx1"/>
                </a:solidFill>
                <a:latin typeface="Calibri" pitchFamily="34" charset="0"/>
              </a:defRPr>
            </a:lvl9pPr>
          </a:lstStyle>
          <a:p>
            <a:pPr marL="342900" indent="-342900" algn="l">
              <a:buFontTx/>
              <a:buChar char="-"/>
            </a:pPr>
            <a:r>
              <a:rPr lang="en-US" sz="2000" dirty="0" err="1" smtClean="0"/>
              <a:t>Mấy</a:t>
            </a:r>
            <a:r>
              <a:rPr lang="en-US" sz="2000" dirty="0" smtClean="0"/>
              <a:t> </a:t>
            </a:r>
            <a:r>
              <a:rPr lang="en-US" sz="2000" dirty="0" err="1" smtClean="0"/>
              <a:t>năm</a:t>
            </a:r>
            <a:r>
              <a:rPr lang="en-US" sz="2000" dirty="0" smtClean="0"/>
              <a:t> </a:t>
            </a:r>
            <a:r>
              <a:rPr lang="en-US" sz="2000" dirty="0" smtClean="0"/>
              <a:t>qua, TNGT </a:t>
            </a:r>
            <a:r>
              <a:rPr lang="en-US" sz="2000" dirty="0" err="1" smtClean="0"/>
              <a:t>đã</a:t>
            </a:r>
            <a:r>
              <a:rPr lang="en-US" sz="2000" dirty="0" smtClean="0"/>
              <a:t> </a:t>
            </a:r>
            <a:r>
              <a:rPr lang="en-US" sz="2000" dirty="0" err="1" smtClean="0"/>
              <a:t>giảm</a:t>
            </a:r>
            <a:r>
              <a:rPr lang="en-US" sz="2000" dirty="0" smtClean="0"/>
              <a:t> ở </a:t>
            </a:r>
            <a:r>
              <a:rPr lang="en-US" sz="2000" dirty="0" err="1" smtClean="0"/>
              <a:t>cả</a:t>
            </a:r>
            <a:r>
              <a:rPr lang="en-US" sz="2000" dirty="0" smtClean="0"/>
              <a:t> 3 </a:t>
            </a:r>
            <a:r>
              <a:rPr lang="en-US" sz="2000" dirty="0" err="1" smtClean="0"/>
              <a:t>tiêu</a:t>
            </a:r>
            <a:r>
              <a:rPr lang="en-US" sz="2000" dirty="0" smtClean="0"/>
              <a:t> </a:t>
            </a:r>
            <a:r>
              <a:rPr lang="en-US" sz="2000" dirty="0" err="1" smtClean="0"/>
              <a:t>chí</a:t>
            </a:r>
            <a:r>
              <a:rPr lang="en-US" sz="2000" dirty="0" smtClean="0"/>
              <a:t> </a:t>
            </a:r>
            <a:r>
              <a:rPr lang="en-US" sz="2000" dirty="0" err="1" smtClean="0"/>
              <a:t>số</a:t>
            </a:r>
            <a:r>
              <a:rPr lang="en-US" sz="2000" dirty="0" smtClean="0"/>
              <a:t> </a:t>
            </a:r>
            <a:r>
              <a:rPr lang="en-US" sz="2000" dirty="0" err="1" smtClean="0"/>
              <a:t>vụ</a:t>
            </a:r>
            <a:r>
              <a:rPr lang="en-US" sz="2000" dirty="0" smtClean="0"/>
              <a:t> tai </a:t>
            </a:r>
            <a:r>
              <a:rPr lang="en-US" sz="2000" dirty="0" err="1" smtClean="0"/>
              <a:t>nạn</a:t>
            </a:r>
            <a:r>
              <a:rPr lang="en-US" sz="2000" dirty="0" smtClean="0"/>
              <a:t>, </a:t>
            </a:r>
            <a:r>
              <a:rPr lang="en-US" sz="2000" dirty="0" err="1" smtClean="0"/>
              <a:t>số</a:t>
            </a:r>
            <a:r>
              <a:rPr lang="en-US" sz="2000" dirty="0" smtClean="0"/>
              <a:t> </a:t>
            </a:r>
            <a:r>
              <a:rPr lang="en-US" sz="2000" dirty="0" err="1" smtClean="0"/>
              <a:t>người</a:t>
            </a:r>
            <a:endParaRPr lang="en-US" sz="2000" dirty="0" smtClean="0"/>
          </a:p>
          <a:p>
            <a:pPr algn="l"/>
            <a:r>
              <a:rPr lang="en-US" sz="2000" dirty="0"/>
              <a:t> </a:t>
            </a:r>
            <a:r>
              <a:rPr lang="en-US" sz="2000" dirty="0" smtClean="0"/>
              <a:t>    </a:t>
            </a:r>
            <a:r>
              <a:rPr lang="en-US" sz="2000" dirty="0" err="1" smtClean="0"/>
              <a:t>chết</a:t>
            </a:r>
            <a:r>
              <a:rPr lang="en-US" sz="2000" dirty="0" smtClean="0"/>
              <a:t>, </a:t>
            </a:r>
            <a:r>
              <a:rPr lang="en-US" sz="2000" dirty="0" err="1" smtClean="0"/>
              <a:t>và</a:t>
            </a:r>
            <a:r>
              <a:rPr lang="en-US" sz="2000" dirty="0" smtClean="0"/>
              <a:t> </a:t>
            </a:r>
            <a:r>
              <a:rPr lang="en-US" sz="2000" dirty="0" err="1" smtClean="0"/>
              <a:t>số</a:t>
            </a:r>
            <a:r>
              <a:rPr lang="en-US" sz="2000" dirty="0" smtClean="0"/>
              <a:t> </a:t>
            </a:r>
            <a:r>
              <a:rPr lang="en-US" sz="2000" dirty="0" err="1" smtClean="0"/>
              <a:t>người</a:t>
            </a:r>
            <a:r>
              <a:rPr lang="en-US" sz="2000" dirty="0" smtClean="0"/>
              <a:t> </a:t>
            </a:r>
            <a:r>
              <a:rPr lang="en-US" sz="2000" dirty="0" err="1" smtClean="0"/>
              <a:t>bị</a:t>
            </a:r>
            <a:r>
              <a:rPr lang="en-US" sz="2000" dirty="0" smtClean="0"/>
              <a:t> </a:t>
            </a:r>
            <a:r>
              <a:rPr lang="en-US" sz="2000" dirty="0" err="1" smtClean="0"/>
              <a:t>thương</a:t>
            </a:r>
            <a:r>
              <a:rPr lang="en-US" sz="2000" dirty="0" smtClean="0"/>
              <a:t>, </a:t>
            </a:r>
            <a:r>
              <a:rPr lang="en-US" sz="2000" dirty="0" err="1" smtClean="0"/>
              <a:t>tuy</a:t>
            </a:r>
            <a:r>
              <a:rPr lang="en-US" sz="2000" dirty="0" smtClean="0"/>
              <a:t> </a:t>
            </a:r>
            <a:r>
              <a:rPr lang="en-US" sz="2000" dirty="0" err="1" smtClean="0"/>
              <a:t>nhiên</a:t>
            </a:r>
            <a:r>
              <a:rPr lang="en-US" sz="2000" dirty="0" smtClean="0"/>
              <a:t> </a:t>
            </a:r>
            <a:r>
              <a:rPr lang="en-US" sz="2000" dirty="0" err="1" smtClean="0"/>
              <a:t>vẫn</a:t>
            </a:r>
            <a:r>
              <a:rPr lang="en-US" sz="2000" dirty="0" smtClean="0"/>
              <a:t> </a:t>
            </a:r>
            <a:r>
              <a:rPr lang="en-US" sz="2000" dirty="0" err="1" smtClean="0"/>
              <a:t>đang</a:t>
            </a:r>
            <a:r>
              <a:rPr lang="en-US" sz="2000" dirty="0" smtClean="0"/>
              <a:t> ở </a:t>
            </a:r>
            <a:r>
              <a:rPr lang="en-US" sz="2000" dirty="0" err="1" smtClean="0"/>
              <a:t>mức</a:t>
            </a:r>
            <a:r>
              <a:rPr lang="en-US" sz="2000" dirty="0" smtClean="0"/>
              <a:t> </a:t>
            </a:r>
            <a:r>
              <a:rPr lang="en-US" sz="2000" dirty="0" err="1" smtClean="0"/>
              <a:t>cao</a:t>
            </a:r>
            <a:r>
              <a:rPr lang="en-US" sz="2000" dirty="0" smtClean="0"/>
              <a:t>.</a:t>
            </a:r>
            <a:endParaRPr lang="en-US" altLang="vi-VN" sz="2000" dirty="0" smtClean="0"/>
          </a:p>
          <a:p>
            <a:pPr marL="342900" indent="-342900" algn="l">
              <a:buFontTx/>
              <a:buChar char="-"/>
            </a:pPr>
            <a:r>
              <a:rPr lang="en-US" altLang="vi-VN" sz="2000" dirty="0" err="1" smtClean="0"/>
              <a:t>Trung</a:t>
            </a:r>
            <a:r>
              <a:rPr lang="en-US" altLang="vi-VN" sz="2000" dirty="0" smtClean="0"/>
              <a:t> </a:t>
            </a:r>
            <a:r>
              <a:rPr lang="en-US" altLang="vi-VN" sz="2000" dirty="0" err="1"/>
              <a:t>bình</a:t>
            </a:r>
            <a:r>
              <a:rPr lang="en-US" altLang="vi-VN" sz="2000" dirty="0"/>
              <a:t> </a:t>
            </a:r>
            <a:r>
              <a:rPr lang="en-US" altLang="vi-VN" sz="2000" dirty="0" err="1"/>
              <a:t>có</a:t>
            </a:r>
            <a:r>
              <a:rPr lang="en-US" altLang="vi-VN" sz="2000" dirty="0"/>
              <a:t> </a:t>
            </a:r>
            <a:r>
              <a:rPr lang="en-US" altLang="vi-VN" sz="2000" dirty="0" err="1"/>
              <a:t>khoảng</a:t>
            </a:r>
            <a:r>
              <a:rPr lang="en-US" altLang="vi-VN" sz="2000" dirty="0"/>
              <a:t> 24 </a:t>
            </a:r>
            <a:r>
              <a:rPr lang="en-US" altLang="vi-VN" sz="2000" dirty="0" err="1"/>
              <a:t>người</a:t>
            </a:r>
            <a:r>
              <a:rPr lang="en-US" altLang="vi-VN" sz="2000" dirty="0"/>
              <a:t> </a:t>
            </a:r>
            <a:r>
              <a:rPr lang="en-US" altLang="vi-VN" sz="2000" dirty="0" err="1"/>
              <a:t>tử</a:t>
            </a:r>
            <a:r>
              <a:rPr lang="en-US" altLang="vi-VN" sz="2000" dirty="0"/>
              <a:t> </a:t>
            </a:r>
            <a:r>
              <a:rPr lang="en-US" altLang="vi-VN" sz="2000" dirty="0" err="1"/>
              <a:t>vong</a:t>
            </a:r>
            <a:r>
              <a:rPr lang="en-US" altLang="vi-VN" sz="2000" dirty="0"/>
              <a:t> </a:t>
            </a:r>
            <a:r>
              <a:rPr lang="en-US" altLang="vi-VN" sz="2000" dirty="0" err="1"/>
              <a:t>vì</a:t>
            </a:r>
            <a:r>
              <a:rPr lang="en-US" altLang="vi-VN" sz="2000" dirty="0"/>
              <a:t> TNGT </a:t>
            </a:r>
            <a:r>
              <a:rPr lang="en-US" altLang="vi-VN" sz="2000" dirty="0" err="1"/>
              <a:t>mỗi</a:t>
            </a:r>
            <a:r>
              <a:rPr lang="en-US" altLang="vi-VN" sz="2000" dirty="0"/>
              <a:t> </a:t>
            </a:r>
            <a:r>
              <a:rPr lang="en-US" altLang="vi-VN" sz="2000" dirty="0" err="1" smtClean="0"/>
              <a:t>ngày</a:t>
            </a:r>
            <a:endParaRPr lang="en-US" altLang="vi-VN" sz="2000" dirty="0" smtClean="0"/>
          </a:p>
          <a:p>
            <a:pPr marL="342900" indent="-342900" algn="l">
              <a:buFontTx/>
              <a:buChar char="-"/>
            </a:pPr>
            <a:r>
              <a:rPr lang="en-US" altLang="vi-VN" sz="2000" dirty="0" err="1" smtClean="0"/>
              <a:t>Gây</a:t>
            </a:r>
            <a:r>
              <a:rPr lang="en-US" altLang="vi-VN" sz="2000" dirty="0" smtClean="0"/>
              <a:t> </a:t>
            </a:r>
            <a:r>
              <a:rPr lang="en-US" altLang="vi-VN" sz="2000" dirty="0" err="1" smtClean="0"/>
              <a:t>thiệt</a:t>
            </a:r>
            <a:r>
              <a:rPr lang="en-US" altLang="vi-VN" sz="2000" dirty="0" smtClean="0"/>
              <a:t> </a:t>
            </a:r>
            <a:r>
              <a:rPr lang="en-US" altLang="vi-VN" sz="2000" dirty="0" err="1" smtClean="0"/>
              <a:t>hại</a:t>
            </a:r>
            <a:r>
              <a:rPr lang="en-US" altLang="vi-VN" sz="2000" dirty="0" smtClean="0"/>
              <a:t> </a:t>
            </a:r>
            <a:r>
              <a:rPr lang="en-US" altLang="vi-VN" sz="2000" dirty="0" err="1" smtClean="0"/>
              <a:t>từ</a:t>
            </a:r>
            <a:r>
              <a:rPr lang="en-US" altLang="vi-VN" sz="2000" dirty="0" smtClean="0"/>
              <a:t> 40,000 </a:t>
            </a:r>
            <a:r>
              <a:rPr lang="en-US" altLang="vi-VN" sz="2000" dirty="0" err="1" smtClean="0"/>
              <a:t>đến</a:t>
            </a:r>
            <a:r>
              <a:rPr lang="en-US" altLang="vi-VN" sz="2000" dirty="0" smtClean="0"/>
              <a:t> 60,000 </a:t>
            </a:r>
            <a:r>
              <a:rPr lang="en-US" altLang="vi-VN" sz="2000" dirty="0" err="1" smtClean="0"/>
              <a:t>tỷ</a:t>
            </a:r>
            <a:r>
              <a:rPr lang="en-US" altLang="vi-VN" sz="2000" dirty="0" smtClean="0"/>
              <a:t> </a:t>
            </a:r>
            <a:r>
              <a:rPr lang="en-US" altLang="vi-VN" sz="2000" dirty="0" err="1" smtClean="0"/>
              <a:t>mỗi</a:t>
            </a:r>
            <a:r>
              <a:rPr lang="en-US" altLang="vi-VN" sz="2000" dirty="0" smtClean="0"/>
              <a:t> </a:t>
            </a:r>
            <a:r>
              <a:rPr lang="en-US" altLang="vi-VN" sz="2000" dirty="0" err="1" smtClean="0"/>
              <a:t>năm</a:t>
            </a:r>
            <a:endParaRPr lang="en-US" altLang="vi-VN" sz="2000" dirty="0"/>
          </a:p>
        </p:txBody>
      </p:sp>
      <p:graphicFrame>
        <p:nvGraphicFramePr>
          <p:cNvPr id="1027" name="Object 3"/>
          <p:cNvGraphicFramePr>
            <a:graphicFrameLocks noChangeAspect="1"/>
          </p:cNvGraphicFramePr>
          <p:nvPr/>
        </p:nvGraphicFramePr>
        <p:xfrm>
          <a:off x="441678" y="2714625"/>
          <a:ext cx="2362200" cy="1861127"/>
        </p:xfrm>
        <a:graphic>
          <a:graphicData uri="http://schemas.openxmlformats.org/presentationml/2006/ole">
            <p:oleObj spid="_x0000_s17482" name="Worksheet" r:id="rId4" imgW="2552831" imgH="1666840" progId="Excel.Sheet.8">
              <p:link updateAutomatic="1"/>
            </p:oleObj>
          </a:graphicData>
        </a:graphic>
      </p:graphicFrame>
      <p:graphicFrame>
        <p:nvGraphicFramePr>
          <p:cNvPr id="1028" name="Object 4"/>
          <p:cNvGraphicFramePr>
            <a:graphicFrameLocks noChangeAspect="1"/>
          </p:cNvGraphicFramePr>
          <p:nvPr/>
        </p:nvGraphicFramePr>
        <p:xfrm>
          <a:off x="3203929" y="2714625"/>
          <a:ext cx="2590800" cy="1820563"/>
        </p:xfrm>
        <a:graphic>
          <a:graphicData uri="http://schemas.openxmlformats.org/presentationml/2006/ole">
            <p:oleObj spid="_x0000_s17483" name="Worksheet" r:id="rId4" imgW="3114578" imgH="1514597" progId="Excel.Sheet.8">
              <p:link updateAutomatic="1"/>
            </p:oleObj>
          </a:graphicData>
        </a:graphic>
      </p:graphicFrame>
      <p:graphicFrame>
        <p:nvGraphicFramePr>
          <p:cNvPr id="1029" name="Object 5"/>
          <p:cNvGraphicFramePr>
            <a:graphicFrameLocks noChangeAspect="1"/>
          </p:cNvGraphicFramePr>
          <p:nvPr/>
        </p:nvGraphicFramePr>
        <p:xfrm>
          <a:off x="6161616" y="2734165"/>
          <a:ext cx="2733675" cy="1828310"/>
        </p:xfrm>
        <a:graphic>
          <a:graphicData uri="http://schemas.openxmlformats.org/presentationml/2006/ole">
            <p:oleObj spid="_x0000_s17484" name="Worksheet" r:id="rId4" imgW="3114578" imgH="1504880" progId="Excel.Sheet.8">
              <p:link updateAutomatic="1"/>
            </p:oleObj>
          </a:graphicData>
        </a:graphic>
      </p:graphicFrame>
      <p:sp>
        <p:nvSpPr>
          <p:cNvPr id="26" name="TextBox 25"/>
          <p:cNvSpPr txBox="1"/>
          <p:nvPr/>
        </p:nvSpPr>
        <p:spPr>
          <a:xfrm>
            <a:off x="-203199" y="2494845"/>
            <a:ext cx="9906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vụ</a:t>
            </a:r>
            <a:endParaRPr lang="en-US" sz="800" dirty="0"/>
          </a:p>
        </p:txBody>
      </p:sp>
      <p:sp>
        <p:nvSpPr>
          <p:cNvPr id="45" name="TextBox 44"/>
          <p:cNvSpPr txBox="1"/>
          <p:nvPr/>
        </p:nvSpPr>
        <p:spPr>
          <a:xfrm>
            <a:off x="5367867" y="2511426"/>
            <a:ext cx="1143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47" name="TextBox 46"/>
          <p:cNvSpPr txBox="1"/>
          <p:nvPr/>
        </p:nvSpPr>
        <p:spPr>
          <a:xfrm>
            <a:off x="2610555" y="4191000"/>
            <a:ext cx="533400" cy="215444"/>
          </a:xfrm>
          <a:prstGeom prst="rect">
            <a:avLst/>
          </a:prstGeom>
          <a:noFill/>
        </p:spPr>
        <p:txBody>
          <a:bodyPr wrap="square" rtlCol="0">
            <a:spAutoFit/>
          </a:bodyPr>
          <a:lstStyle/>
          <a:p>
            <a:pPr algn="r"/>
            <a:r>
              <a:rPr lang="en-US" sz="800" dirty="0" err="1" smtClean="0"/>
              <a:t>Năm</a:t>
            </a:r>
            <a:endParaRPr lang="en-US" sz="800" dirty="0"/>
          </a:p>
        </p:txBody>
      </p:sp>
      <p:sp>
        <p:nvSpPr>
          <p:cNvPr id="48" name="TextBox 47"/>
          <p:cNvSpPr txBox="1"/>
          <p:nvPr/>
        </p:nvSpPr>
        <p:spPr>
          <a:xfrm>
            <a:off x="5585178" y="4114800"/>
            <a:ext cx="533400" cy="215444"/>
          </a:xfrm>
          <a:prstGeom prst="rect">
            <a:avLst/>
          </a:prstGeom>
          <a:noFill/>
        </p:spPr>
        <p:txBody>
          <a:bodyPr wrap="square" rtlCol="0">
            <a:spAutoFit/>
          </a:bodyPr>
          <a:lstStyle/>
          <a:p>
            <a:pPr algn="r"/>
            <a:r>
              <a:rPr lang="en-US" sz="800" dirty="0" err="1" smtClean="0"/>
              <a:t>Năm</a:t>
            </a:r>
            <a:endParaRPr lang="en-US" sz="800" dirty="0"/>
          </a:p>
        </p:txBody>
      </p:sp>
      <p:sp>
        <p:nvSpPr>
          <p:cNvPr id="49" name="TextBox 48"/>
          <p:cNvSpPr txBox="1"/>
          <p:nvPr/>
        </p:nvSpPr>
        <p:spPr>
          <a:xfrm>
            <a:off x="8685387" y="4134555"/>
            <a:ext cx="533400" cy="215444"/>
          </a:xfrm>
          <a:prstGeom prst="rect">
            <a:avLst/>
          </a:prstGeom>
          <a:noFill/>
        </p:spPr>
        <p:txBody>
          <a:bodyPr wrap="square" rtlCol="0">
            <a:spAutoFit/>
          </a:bodyPr>
          <a:lstStyle/>
          <a:p>
            <a:pPr algn="r"/>
            <a:r>
              <a:rPr lang="en-US" sz="800" dirty="0" err="1" smtClean="0"/>
              <a:t>Năm</a:t>
            </a:r>
            <a:endParaRPr lang="en-US" sz="800" dirty="0"/>
          </a:p>
        </p:txBody>
      </p:sp>
      <p:cxnSp>
        <p:nvCxnSpPr>
          <p:cNvPr id="68" name="Straight Arrow Connector 67"/>
          <p:cNvCxnSpPr/>
          <p:nvPr/>
        </p:nvCxnSpPr>
        <p:spPr>
          <a:xfrm rot="5400000" flipH="1" flipV="1">
            <a:off x="-136084" y="3313906"/>
            <a:ext cx="1752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719667" y="4191000"/>
            <a:ext cx="22860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2607116" y="3237706"/>
            <a:ext cx="1752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3462867" y="4115072"/>
            <a:ext cx="2514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6454422" y="4126633"/>
            <a:ext cx="2514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flipH="1" flipV="1">
            <a:off x="5554059" y="3260284"/>
            <a:ext cx="175260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365023" y="2480733"/>
            <a:ext cx="1143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24" name="Title 2"/>
          <p:cNvSpPr txBox="1">
            <a:spLocks/>
          </p:cNvSpPr>
          <p:nvPr/>
        </p:nvSpPr>
        <p:spPr bwMode="auto">
          <a:xfrm>
            <a:off x="152400" y="552774"/>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264121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1000"/>
                                        <p:tgtEl>
                                          <p:spTgt spid="4"/>
                                        </p:tgtEl>
                                      </p:cBhvr>
                                    </p:animEffect>
                                  </p:childTnLst>
                                </p:cTn>
                              </p:par>
                              <p:par>
                                <p:cTn id="13" presetID="8" presetClass="entr" presetSubtype="16"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diamond(in)">
                                      <p:cBhvr>
                                        <p:cTn id="15" dur="1000"/>
                                        <p:tgtEl>
                                          <p:spTgt spid="1027"/>
                                        </p:tgtEl>
                                      </p:cBhvr>
                                    </p:animEffect>
                                  </p:childTnLst>
                                </p:cTn>
                              </p:par>
                              <p:par>
                                <p:cTn id="16" presetID="8" presetClass="entr" presetSubtype="16"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diamond(in)">
                                      <p:cBhvr>
                                        <p:cTn id="18" dur="1000"/>
                                        <p:tgtEl>
                                          <p:spTgt spid="1028"/>
                                        </p:tgtEl>
                                      </p:cBhvr>
                                    </p:animEffect>
                                  </p:childTnLst>
                                </p:cTn>
                              </p:par>
                              <p:par>
                                <p:cTn id="19" presetID="8" presetClass="entr" presetSubtype="16"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diamond(in)">
                                      <p:cBhvr>
                                        <p:cTn id="21" dur="1000"/>
                                        <p:tgtEl>
                                          <p:spTgt spid="1029"/>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amond(in)">
                                      <p:cBhvr>
                                        <p:cTn id="24" dur="1000"/>
                                        <p:tgtEl>
                                          <p:spTgt spid="26"/>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diamond(in)">
                                      <p:cBhvr>
                                        <p:cTn id="27" dur="1000"/>
                                        <p:tgtEl>
                                          <p:spTgt spid="45"/>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amond(in)">
                                      <p:cBhvr>
                                        <p:cTn id="30" dur="1000"/>
                                        <p:tgtEl>
                                          <p:spTgt spid="4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diamond(in)">
                                      <p:cBhvr>
                                        <p:cTn id="33" dur="1000"/>
                                        <p:tgtEl>
                                          <p:spTgt spid="48"/>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diamond(in)">
                                      <p:cBhvr>
                                        <p:cTn id="36" dur="1000"/>
                                        <p:tgtEl>
                                          <p:spTgt spid="49"/>
                                        </p:tgtEl>
                                      </p:cBhvr>
                                    </p:animEffect>
                                  </p:childTnLst>
                                </p:cTn>
                              </p:par>
                              <p:par>
                                <p:cTn id="37" presetID="8" presetClass="entr" presetSubtype="16"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diamond(in)">
                                      <p:cBhvr>
                                        <p:cTn id="39" dur="1000"/>
                                        <p:tgtEl>
                                          <p:spTgt spid="68"/>
                                        </p:tgtEl>
                                      </p:cBhvr>
                                    </p:animEffect>
                                  </p:childTnLst>
                                </p:cTn>
                              </p:par>
                              <p:par>
                                <p:cTn id="40" presetID="8" presetClass="entr" presetSubtype="16" fill="hold"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diamond(in)">
                                      <p:cBhvr>
                                        <p:cTn id="42" dur="1000"/>
                                        <p:tgtEl>
                                          <p:spTgt spid="70"/>
                                        </p:tgtEl>
                                      </p:cBhvr>
                                    </p:animEffect>
                                  </p:childTnLst>
                                </p:cTn>
                              </p:par>
                              <p:par>
                                <p:cTn id="43" presetID="8" presetClass="entr" presetSubtype="16"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diamond(in)">
                                      <p:cBhvr>
                                        <p:cTn id="45" dur="1000"/>
                                        <p:tgtEl>
                                          <p:spTgt spid="73"/>
                                        </p:tgtEl>
                                      </p:cBhvr>
                                    </p:animEffect>
                                  </p:childTnLst>
                                </p:cTn>
                              </p:par>
                              <p:par>
                                <p:cTn id="46" presetID="8" presetClass="entr" presetSubtype="16" fill="hold"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diamond(in)">
                                      <p:cBhvr>
                                        <p:cTn id="48" dur="1000"/>
                                        <p:tgtEl>
                                          <p:spTgt spid="74"/>
                                        </p:tgtEl>
                                      </p:cBhvr>
                                    </p:animEffect>
                                  </p:childTnLst>
                                </p:cTn>
                              </p:par>
                              <p:par>
                                <p:cTn id="49" presetID="8" presetClass="entr" presetSubtype="16"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diamond(in)">
                                      <p:cBhvr>
                                        <p:cTn id="51" dur="1000"/>
                                        <p:tgtEl>
                                          <p:spTgt spid="76"/>
                                        </p:tgtEl>
                                      </p:cBhvr>
                                    </p:animEffect>
                                  </p:childTnLst>
                                </p:cTn>
                              </p:par>
                              <p:par>
                                <p:cTn id="52" presetID="8" presetClass="entr" presetSubtype="16" fill="hold" nodeType="with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diamond(in)">
                                      <p:cBhvr>
                                        <p:cTn id="54" dur="1000"/>
                                        <p:tgtEl>
                                          <p:spTgt spid="77"/>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diamond(in)">
                                      <p:cBhvr>
                                        <p:cTn id="57" dur="1000"/>
                                        <p:tgtEl>
                                          <p:spTgt spid="78"/>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diamond(in)">
                                      <p:cBhvr>
                                        <p:cTn id="6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6" grpId="0" animBg="1"/>
      <p:bldP spid="26" grpId="0"/>
      <p:bldP spid="45" grpId="0"/>
      <p:bldP spid="47" grpId="0"/>
      <p:bldP spid="48" grpId="0"/>
      <p:bldP spid="49" grpId="0"/>
      <p:bldP spid="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91" name="Object 7"/>
          <p:cNvGraphicFramePr>
            <a:graphicFrameLocks noChangeAspect="1"/>
          </p:cNvGraphicFramePr>
          <p:nvPr/>
        </p:nvGraphicFramePr>
        <p:xfrm>
          <a:off x="3433763" y="2752725"/>
          <a:ext cx="2484437" cy="1595438"/>
        </p:xfrm>
        <a:graphic>
          <a:graphicData uri="http://schemas.openxmlformats.org/presentationml/2006/ole">
            <p:oleObj spid="_x0000_s16461" name="Worksheet" r:id="rId4" imgW="2552831" imgH="1638227" progId="Excel.Sheet.8">
              <p:link updateAutomatic="1"/>
            </p:oleObj>
          </a:graphicData>
        </a:graphic>
      </p:graphicFrame>
      <p:graphicFrame>
        <p:nvGraphicFramePr>
          <p:cNvPr id="16390" name="Object 6"/>
          <p:cNvGraphicFramePr>
            <a:graphicFrameLocks noChangeAspect="1"/>
          </p:cNvGraphicFramePr>
          <p:nvPr/>
        </p:nvGraphicFramePr>
        <p:xfrm>
          <a:off x="334040" y="2650074"/>
          <a:ext cx="2664834" cy="1786467"/>
        </p:xfrm>
        <a:graphic>
          <a:graphicData uri="http://schemas.openxmlformats.org/presentationml/2006/ole">
            <p:oleObj spid="_x0000_s16462" name="Worksheet" r:id="rId5" imgW="2552831" imgH="1638227" progId="Excel.Sheet.8">
              <p:link updateAutomatic="1"/>
            </p:oleObj>
          </a:graphicData>
        </a:graphic>
      </p:graphicFrame>
      <p:sp>
        <p:nvSpPr>
          <p:cNvPr id="64515" name="Slide Number Placeholder 5"/>
          <p:cNvSpPr>
            <a:spLocks noGrp="1"/>
          </p:cNvSpPr>
          <p:nvPr>
            <p:ph type="sldNum" sz="quarter" idx="12"/>
          </p:nvPr>
        </p:nvSpPr>
        <p:spPr bwMode="auto">
          <a:xfrm>
            <a:off x="6629400" y="6477000"/>
            <a:ext cx="2133600" cy="365125"/>
          </a:xfrm>
          <a:noFill/>
          <a:ln>
            <a:miter lim="800000"/>
            <a:headEnd/>
            <a:tailEnd/>
          </a:ln>
        </p:spPr>
        <p:txBody>
          <a:bodyPr/>
          <a:lstStyle/>
          <a:p>
            <a:fld id="{938C9F7D-B2D9-4359-A661-2BCC20E9208F}" type="slidenum">
              <a:rPr lang="en-US" altLang="en-US"/>
              <a:pPr/>
              <a:t>17</a:t>
            </a:fld>
            <a:endParaRPr lang="en-US" alt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1" name="Text Box 9"/>
          <p:cNvSpPr txBox="1">
            <a:spLocks noChangeArrowheads="1"/>
          </p:cNvSpPr>
          <p:nvPr/>
        </p:nvSpPr>
        <p:spPr bwMode="auto">
          <a:xfrm>
            <a:off x="325915" y="4940938"/>
            <a:ext cx="8589485" cy="621662"/>
          </a:xfrm>
          <a:prstGeom prst="rect">
            <a:avLst/>
          </a:prstGeom>
          <a:solidFill>
            <a:schemeClr val="accent6">
              <a:lumMod val="20000"/>
              <a:lumOff val="80000"/>
            </a:schemeClr>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wrap="square" lIns="127970" tIns="63985" rIns="127970" bIns="63985">
            <a:spAutoFit/>
          </a:bodyPr>
          <a:lstStyle>
            <a:defPPr>
              <a:defRPr lang="en-US"/>
            </a:defPPr>
            <a:lvl1pPr marL="0" algn="ctr" defTabSz="1276350" eaLnBrk="1" latinLnBrk="0" hangingPunct="1">
              <a:defRPr sz="2400" b="1">
                <a:solidFill>
                  <a:srgbClr val="0000CC"/>
                </a:solidFill>
                <a:latin typeface="Arial" pitchFamily="34" charset="0"/>
                <a:cs typeface="Arial" pitchFamily="34" charset="0"/>
              </a:defRPr>
            </a:lvl1pPr>
            <a:lvl2pPr marL="742950" indent="-285750" defTabSz="1276350" eaLnBrk="1" latinLnBrk="0" hangingPunct="1">
              <a:defRPr sz="1800">
                <a:solidFill>
                  <a:schemeClr val="tx1"/>
                </a:solidFill>
                <a:latin typeface="Calibri" pitchFamily="34" charset="0"/>
              </a:defRPr>
            </a:lvl2pPr>
            <a:lvl3pPr marL="1143000" indent="-228600" defTabSz="1276350" eaLnBrk="1" latinLnBrk="0" hangingPunct="1">
              <a:defRPr sz="1800">
                <a:solidFill>
                  <a:schemeClr val="tx1"/>
                </a:solidFill>
                <a:latin typeface="Calibri" pitchFamily="34" charset="0"/>
              </a:defRPr>
            </a:lvl3pPr>
            <a:lvl4pPr marL="1600200" indent="-228600" defTabSz="1276350" eaLnBrk="1" latinLnBrk="0" hangingPunct="1">
              <a:defRPr sz="1800">
                <a:solidFill>
                  <a:schemeClr val="tx1"/>
                </a:solidFill>
                <a:latin typeface="Calibri" pitchFamily="34" charset="0"/>
              </a:defRPr>
            </a:lvl4pPr>
            <a:lvl5pPr marL="2057400" indent="-228600" defTabSz="1276350" eaLnBrk="1" latinLnBrk="0" hangingPunct="1">
              <a:defRPr sz="1800">
                <a:solidFill>
                  <a:schemeClr val="tx1"/>
                </a:solidFill>
                <a:latin typeface="Calibri" pitchFamily="34" charset="0"/>
              </a:defRPr>
            </a:lvl5pPr>
            <a:lvl6pPr marL="2514600" indent="-228600" defTabSz="1276350" fontAlgn="base">
              <a:spcBef>
                <a:spcPct val="0"/>
              </a:spcBef>
              <a:spcAft>
                <a:spcPct val="0"/>
              </a:spcAft>
              <a:defRPr sz="1800">
                <a:solidFill>
                  <a:schemeClr val="tx1"/>
                </a:solidFill>
                <a:latin typeface="Calibri" pitchFamily="34" charset="0"/>
              </a:defRPr>
            </a:lvl6pPr>
            <a:lvl7pPr marL="2971800" indent="-228600" defTabSz="1276350" fontAlgn="base">
              <a:spcBef>
                <a:spcPct val="0"/>
              </a:spcBef>
              <a:spcAft>
                <a:spcPct val="0"/>
              </a:spcAft>
              <a:defRPr sz="1800">
                <a:solidFill>
                  <a:schemeClr val="tx1"/>
                </a:solidFill>
                <a:latin typeface="Calibri" pitchFamily="34" charset="0"/>
              </a:defRPr>
            </a:lvl7pPr>
            <a:lvl8pPr marL="3429000" indent="-228600" defTabSz="1276350" fontAlgn="base">
              <a:spcBef>
                <a:spcPct val="0"/>
              </a:spcBef>
              <a:spcAft>
                <a:spcPct val="0"/>
              </a:spcAft>
              <a:defRPr sz="1800">
                <a:solidFill>
                  <a:schemeClr val="tx1"/>
                </a:solidFill>
                <a:latin typeface="Calibri" pitchFamily="34" charset="0"/>
              </a:defRPr>
            </a:lvl8pPr>
            <a:lvl9pPr marL="3886200" indent="-228600" defTabSz="1276350" fontAlgn="base">
              <a:spcBef>
                <a:spcPct val="0"/>
              </a:spcBef>
              <a:spcAft>
                <a:spcPct val="0"/>
              </a:spcAft>
              <a:defRPr sz="1800">
                <a:solidFill>
                  <a:schemeClr val="tx1"/>
                </a:solidFill>
                <a:latin typeface="Calibri" pitchFamily="34" charset="0"/>
              </a:defRPr>
            </a:lvl9pPr>
          </a:lstStyle>
          <a:p>
            <a:pPr algn="l"/>
            <a:r>
              <a:rPr lang="en-US" sz="1600" b="0" dirty="0" smtClean="0"/>
              <a:t>- TNGT </a:t>
            </a:r>
            <a:r>
              <a:rPr lang="en-US" sz="1600" b="0" dirty="0" err="1" smtClean="0"/>
              <a:t>xảy</a:t>
            </a:r>
            <a:r>
              <a:rPr lang="en-US" sz="1600" b="0" dirty="0" smtClean="0"/>
              <a:t> </a:t>
            </a:r>
            <a:r>
              <a:rPr lang="en-US" sz="1600" b="0" dirty="0" err="1" smtClean="0"/>
              <a:t>ra</a:t>
            </a:r>
            <a:r>
              <a:rPr lang="vi-VN" sz="1600" b="0" dirty="0" smtClean="0"/>
              <a:t> </a:t>
            </a:r>
            <a:r>
              <a:rPr lang="vi-VN" sz="1600" b="0" dirty="0"/>
              <a:t>ở mọi đối tượng, mọi lứa </a:t>
            </a:r>
            <a:r>
              <a:rPr lang="vi-VN" sz="1600" b="0" dirty="0" smtClean="0"/>
              <a:t>tuổi</a:t>
            </a:r>
            <a:r>
              <a:rPr lang="en-US" sz="1600" b="0" dirty="0" smtClean="0"/>
              <a:t>. </a:t>
            </a:r>
            <a:r>
              <a:rPr lang="en-US" sz="1600" b="0" dirty="0" err="1" smtClean="0"/>
              <a:t>Đặc</a:t>
            </a:r>
            <a:r>
              <a:rPr lang="en-US" sz="1600" b="0" dirty="0" smtClean="0"/>
              <a:t> </a:t>
            </a:r>
            <a:r>
              <a:rPr lang="en-US" sz="1600" b="0" dirty="0" err="1" smtClean="0"/>
              <a:t>biệt</a:t>
            </a:r>
            <a:r>
              <a:rPr lang="en-US" sz="1600" b="0" dirty="0" smtClean="0"/>
              <a:t> </a:t>
            </a:r>
            <a:r>
              <a:rPr lang="en-US" sz="1600" b="0" dirty="0" err="1" smtClean="0"/>
              <a:t>với</a:t>
            </a:r>
            <a:r>
              <a:rPr lang="en-US" sz="1600" b="0" dirty="0" smtClean="0"/>
              <a:t> </a:t>
            </a:r>
            <a:r>
              <a:rPr lang="en-US" sz="1600" b="0" dirty="0" err="1" smtClean="0"/>
              <a:t>lứa</a:t>
            </a:r>
            <a:r>
              <a:rPr lang="en-US" sz="1600" b="0" dirty="0" smtClean="0"/>
              <a:t> </a:t>
            </a:r>
            <a:r>
              <a:rPr lang="en-US" sz="1600" b="0" dirty="0" err="1" smtClean="0"/>
              <a:t>tuổi</a:t>
            </a:r>
            <a:r>
              <a:rPr lang="en-US" sz="1600" b="0" dirty="0" smtClean="0"/>
              <a:t> </a:t>
            </a:r>
            <a:r>
              <a:rPr lang="en-US" sz="1600" b="0" dirty="0" err="1" smtClean="0"/>
              <a:t>dưới</a:t>
            </a:r>
            <a:r>
              <a:rPr lang="en-US" sz="1600" b="0" dirty="0" smtClean="0"/>
              <a:t> 18, </a:t>
            </a:r>
            <a:r>
              <a:rPr lang="en-US" sz="1600" b="0" dirty="0" err="1" smtClean="0"/>
              <a:t>khoảng</a:t>
            </a:r>
            <a:r>
              <a:rPr lang="en-US" sz="1600" b="0" dirty="0" smtClean="0"/>
              <a:t> 1.3 </a:t>
            </a:r>
            <a:r>
              <a:rPr lang="en-US" sz="1600" b="0" dirty="0" err="1" smtClean="0"/>
              <a:t>nghìn</a:t>
            </a:r>
            <a:r>
              <a:rPr lang="en-US" sz="1600" b="0" dirty="0" smtClean="0"/>
              <a:t> </a:t>
            </a:r>
            <a:r>
              <a:rPr lang="en-US" sz="1600" b="0" dirty="0" err="1" smtClean="0"/>
              <a:t>người</a:t>
            </a:r>
            <a:r>
              <a:rPr lang="en-US" sz="1600" b="0" dirty="0" smtClean="0"/>
              <a:t> </a:t>
            </a:r>
            <a:r>
              <a:rPr lang="en-US" sz="1600" b="0" dirty="0" err="1" smtClean="0"/>
              <a:t>năm</a:t>
            </a:r>
            <a:r>
              <a:rPr lang="en-US" sz="1600" b="0" dirty="0" smtClean="0"/>
              <a:t> </a:t>
            </a:r>
            <a:r>
              <a:rPr lang="en-US" sz="1600" b="0" dirty="0" smtClean="0"/>
              <a:t>2015</a:t>
            </a:r>
            <a:endParaRPr lang="en-US" sz="1600" b="0" dirty="0" smtClean="0"/>
          </a:p>
        </p:txBody>
      </p:sp>
      <p:sp>
        <p:nvSpPr>
          <p:cNvPr id="26" name="TextBox 15"/>
          <p:cNvSpPr txBox="1">
            <a:spLocks noChangeArrowheads="1"/>
          </p:cNvSpPr>
          <p:nvPr/>
        </p:nvSpPr>
        <p:spPr bwMode="auto">
          <a:xfrm>
            <a:off x="304800" y="6135469"/>
            <a:ext cx="8610600" cy="646331"/>
          </a:xfrm>
          <a:prstGeom prst="rect">
            <a:avLst/>
          </a:prstGeom>
          <a:solidFill>
            <a:srgbClr val="FFFF99"/>
          </a:solidFill>
          <a:ln w="6350">
            <a:solidFill>
              <a:srgbClr val="FF0000"/>
            </a:solidFill>
            <a:miter lim="800000"/>
            <a:headEnd/>
            <a:tailEnd/>
          </a:ln>
        </p:spPr>
        <p:txBody>
          <a:bodyPr wrap="square">
            <a:spAutoFit/>
          </a:bodyPr>
          <a:lstStyle/>
          <a:p>
            <a:pPr algn="ctr" eaLnBrk="1" hangingPunct="1"/>
            <a:r>
              <a:rPr lang="en-US" altLang="vi-VN" b="1" dirty="0" err="1">
                <a:latin typeface="Tahoma" pitchFamily="34" charset="0"/>
                <a:ea typeface="Tahoma" pitchFamily="34" charset="0"/>
                <a:cs typeface="Tahoma" pitchFamily="34" charset="0"/>
              </a:rPr>
              <a:t>Hãy</a:t>
            </a:r>
            <a:r>
              <a:rPr lang="en-US" altLang="vi-VN" b="1" dirty="0">
                <a:latin typeface="Tahoma" pitchFamily="34" charset="0"/>
                <a:ea typeface="Tahoma" pitchFamily="34" charset="0"/>
                <a:cs typeface="Tahoma" pitchFamily="34" charset="0"/>
              </a:rPr>
              <a:t> </a:t>
            </a:r>
            <a:r>
              <a:rPr lang="en-US" altLang="vi-VN" b="1" dirty="0" err="1">
                <a:latin typeface="Tahoma" pitchFamily="34" charset="0"/>
                <a:ea typeface="Tahoma" pitchFamily="34" charset="0"/>
                <a:cs typeface="Tahoma" pitchFamily="34" charset="0"/>
              </a:rPr>
              <a:t>chủ</a:t>
            </a:r>
            <a:r>
              <a:rPr lang="en-US" altLang="vi-VN" b="1" dirty="0">
                <a:latin typeface="Tahoma" pitchFamily="34" charset="0"/>
                <a:ea typeface="Tahoma" pitchFamily="34" charset="0"/>
                <a:cs typeface="Tahoma" pitchFamily="34" charset="0"/>
              </a:rPr>
              <a:t> </a:t>
            </a:r>
            <a:r>
              <a:rPr lang="en-US" altLang="vi-VN" b="1" dirty="0" err="1">
                <a:latin typeface="Tahoma" pitchFamily="34" charset="0"/>
                <a:ea typeface="Tahoma" pitchFamily="34" charset="0"/>
                <a:cs typeface="Tahoma" pitchFamily="34" charset="0"/>
              </a:rPr>
              <a:t>động</a:t>
            </a:r>
            <a:r>
              <a:rPr lang="en-US" altLang="vi-VN" b="1" dirty="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tham</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gia</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giao</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thông</a:t>
            </a:r>
            <a:r>
              <a:rPr lang="en-US" altLang="vi-VN" b="1" dirty="0" smtClean="0">
                <a:latin typeface="Tahoma" pitchFamily="34" charset="0"/>
                <a:ea typeface="Tahoma" pitchFamily="34" charset="0"/>
                <a:cs typeface="Tahoma" pitchFamily="34" charset="0"/>
              </a:rPr>
              <a:t> an </a:t>
            </a:r>
            <a:r>
              <a:rPr lang="en-US" altLang="vi-VN" b="1" dirty="0" err="1" smtClean="0">
                <a:latin typeface="Tahoma" pitchFamily="34" charset="0"/>
                <a:ea typeface="Tahoma" pitchFamily="34" charset="0"/>
                <a:cs typeface="Tahoma" pitchFamily="34" charset="0"/>
              </a:rPr>
              <a:t>toàn</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để</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bảo</a:t>
            </a:r>
            <a:r>
              <a:rPr lang="en-US" altLang="vi-VN" b="1" dirty="0" smtClean="0">
                <a:latin typeface="Tahoma" pitchFamily="34" charset="0"/>
                <a:ea typeface="Tahoma" pitchFamily="34" charset="0"/>
                <a:cs typeface="Tahoma" pitchFamily="34" charset="0"/>
              </a:rPr>
              <a:t> </a:t>
            </a:r>
            <a:r>
              <a:rPr lang="en-US" altLang="vi-VN" b="1" dirty="0" err="1">
                <a:latin typeface="Tahoma" pitchFamily="34" charset="0"/>
                <a:ea typeface="Tahoma" pitchFamily="34" charset="0"/>
                <a:cs typeface="Tahoma" pitchFamily="34" charset="0"/>
              </a:rPr>
              <a:t>vệ</a:t>
            </a:r>
            <a:r>
              <a:rPr lang="en-US" altLang="vi-VN" b="1" dirty="0">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tính</a:t>
            </a:r>
            <a:r>
              <a:rPr lang="en-US" altLang="vi-VN" b="1" dirty="0">
                <a:solidFill>
                  <a:srgbClr val="0000FF"/>
                </a:solidFill>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mạng</a:t>
            </a:r>
            <a:r>
              <a:rPr lang="en-US" altLang="vi-VN" b="1" dirty="0">
                <a:solidFill>
                  <a:srgbClr val="0000FF"/>
                </a:solidFill>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sức</a:t>
            </a:r>
            <a:r>
              <a:rPr lang="en-US" altLang="vi-VN" b="1" dirty="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khỏe</a:t>
            </a:r>
            <a:r>
              <a:rPr lang="en-US" altLang="vi-VN" b="1" dirty="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và</a:t>
            </a:r>
            <a:r>
              <a:rPr lang="en-US" altLang="vi-VN" b="1" dirty="0" smtClean="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tương</a:t>
            </a:r>
            <a:r>
              <a:rPr lang="en-US" altLang="vi-VN" b="1" dirty="0" smtClean="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lai</a:t>
            </a:r>
            <a:r>
              <a:rPr lang="en-US" altLang="vi-VN" b="1" dirty="0" smtClean="0">
                <a:solidFill>
                  <a:srgbClr val="0000FF"/>
                </a:solidFill>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của</a:t>
            </a:r>
            <a:r>
              <a:rPr lang="en-US" altLang="vi-VN" b="1" dirty="0">
                <a:solidFill>
                  <a:srgbClr val="0000FF"/>
                </a:solidFill>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chính</a:t>
            </a:r>
            <a:r>
              <a:rPr lang="en-US" altLang="vi-VN" b="1" dirty="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mình</a:t>
            </a:r>
            <a:r>
              <a:rPr lang="en-US" altLang="vi-VN" b="1" dirty="0" smtClean="0">
                <a:latin typeface="Tahoma" pitchFamily="34" charset="0"/>
                <a:ea typeface="Tahoma" pitchFamily="34" charset="0"/>
                <a:cs typeface="Tahoma" pitchFamily="34" charset="0"/>
              </a:rPr>
              <a:t>.</a:t>
            </a:r>
            <a:endParaRPr lang="en-US" altLang="vi-VN" dirty="0">
              <a:latin typeface="Tahoma" pitchFamily="34" charset="0"/>
              <a:ea typeface="Tahoma" pitchFamily="34" charset="0"/>
              <a:cs typeface="Tahoma" pitchFamily="34" charset="0"/>
            </a:endParaRPr>
          </a:p>
        </p:txBody>
      </p:sp>
      <p:sp>
        <p:nvSpPr>
          <p:cNvPr id="24" name="Down Arrow 23"/>
          <p:cNvSpPr/>
          <p:nvPr/>
        </p:nvSpPr>
        <p:spPr>
          <a:xfrm>
            <a:off x="3972216" y="5777186"/>
            <a:ext cx="1085108" cy="166414"/>
          </a:xfrm>
          <a:prstGeom prst="down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eaLnBrk="1" fontAlgn="auto" hangingPunct="1">
              <a:spcBef>
                <a:spcPts val="0"/>
              </a:spcBef>
              <a:spcAft>
                <a:spcPts val="0"/>
              </a:spcAft>
              <a:defRPr/>
            </a:pPr>
            <a:endParaRPr lang="en-US">
              <a:cs typeface="Arial" pitchFamily="34" charset="0"/>
            </a:endParaRPr>
          </a:p>
        </p:txBody>
      </p:sp>
      <p:graphicFrame>
        <p:nvGraphicFramePr>
          <p:cNvPr id="16388" name="Object 4"/>
          <p:cNvGraphicFramePr>
            <a:graphicFrameLocks noChangeAspect="1"/>
          </p:cNvGraphicFramePr>
          <p:nvPr/>
        </p:nvGraphicFramePr>
        <p:xfrm>
          <a:off x="6418263" y="2762250"/>
          <a:ext cx="2433637" cy="1562100"/>
        </p:xfrm>
        <a:graphic>
          <a:graphicData uri="http://schemas.openxmlformats.org/presentationml/2006/ole">
            <p:oleObj spid="_x0000_s16463" name="Worksheet" r:id="rId6" imgW="2552831" imgH="1638227" progId="Excel.Sheet.8">
              <p:link updateAutomatic="1"/>
            </p:oleObj>
          </a:graphicData>
        </a:graphic>
      </p:graphicFrame>
      <p:sp>
        <p:nvSpPr>
          <p:cNvPr id="51" name="TextBox 50"/>
          <p:cNvSpPr txBox="1"/>
          <p:nvPr/>
        </p:nvSpPr>
        <p:spPr>
          <a:xfrm>
            <a:off x="5858934" y="2413008"/>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cxnSp>
        <p:nvCxnSpPr>
          <p:cNvPr id="56" name="Straight Arrow Connector 55"/>
          <p:cNvCxnSpPr/>
          <p:nvPr/>
        </p:nvCxnSpPr>
        <p:spPr>
          <a:xfrm rot="5400000" flipH="1" flipV="1">
            <a:off x="-249150" y="3127824"/>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32178" y="4089408"/>
            <a:ext cx="24807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2835371" y="3137922"/>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5818188" y="3204024"/>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584223" y="4031772"/>
            <a:ext cx="26331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595533" y="4031500"/>
            <a:ext cx="24807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98423" y="2421474"/>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76" name="TextBox 75"/>
          <p:cNvSpPr txBox="1"/>
          <p:nvPr/>
        </p:nvSpPr>
        <p:spPr>
          <a:xfrm>
            <a:off x="-50799" y="2432763"/>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79" name="Rectangle 78"/>
          <p:cNvSpPr/>
          <p:nvPr/>
        </p:nvSpPr>
        <p:spPr>
          <a:xfrm>
            <a:off x="-228600" y="1352550"/>
            <a:ext cx="9220200"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sau</a:t>
            </a:r>
            <a:r>
              <a:rPr lang="en-US" sz="2000" dirty="0" smtClean="0"/>
              <a:t>, </a:t>
            </a:r>
            <a:r>
              <a:rPr lang="en-US" sz="2000" dirty="0" err="1" smtClean="0"/>
              <a:t>hãy</a:t>
            </a:r>
            <a:r>
              <a:rPr lang="en-US" sz="2000" dirty="0" smtClean="0"/>
              <a:t>:</a:t>
            </a:r>
            <a:endParaRPr lang="en-US" sz="2000" dirty="0"/>
          </a:p>
        </p:txBody>
      </p:sp>
      <p:sp>
        <p:nvSpPr>
          <p:cNvPr id="80" name="Rectangle 79"/>
          <p:cNvSpPr/>
          <p:nvPr/>
        </p:nvSpPr>
        <p:spPr>
          <a:xfrm>
            <a:off x="381000" y="1806312"/>
            <a:ext cx="8534399" cy="400110"/>
          </a:xfrm>
          <a:prstGeom prst="rect">
            <a:avLst/>
          </a:prstGeom>
          <a:ln>
            <a:solidFill>
              <a:srgbClr val="800000"/>
            </a:solidFill>
          </a:ln>
        </p:spPr>
        <p:txBody>
          <a:bodyPr wrap="square" lIns="182880">
            <a:spAutoFit/>
          </a:bodyPr>
          <a:lstStyle/>
          <a:p>
            <a:pPr marL="457200" indent="-457200" algn="just">
              <a:spcBef>
                <a:spcPts val="600"/>
              </a:spcBef>
              <a:spcAft>
                <a:spcPts val="600"/>
              </a:spcAft>
            </a:pPr>
            <a:r>
              <a:rPr lang="en-US" sz="2000" dirty="0" smtClean="0">
                <a:solidFill>
                  <a:srgbClr val="1F497D">
                    <a:lumMod val="75000"/>
                  </a:srgbClr>
                </a:solidFill>
                <a:latin typeface="Tahoma" pitchFamily="34" charset="0"/>
                <a:cs typeface="Tahoma" pitchFamily="34" charset="0"/>
              </a:rPr>
              <a:t>c) </a:t>
            </a:r>
            <a:r>
              <a:rPr lang="en-US" sz="2000" dirty="0" err="1" smtClean="0">
                <a:solidFill>
                  <a:srgbClr val="1F497D">
                    <a:lumMod val="75000"/>
                  </a:srgbClr>
                </a:solidFill>
                <a:latin typeface="Tahoma" pitchFamily="34" charset="0"/>
                <a:cs typeface="Tahoma" pitchFamily="34" charset="0"/>
              </a:rPr>
              <a:t>Nhận</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xét</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tình</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hình</a:t>
            </a:r>
            <a:r>
              <a:rPr lang="en-US" sz="2000" dirty="0" smtClean="0">
                <a:solidFill>
                  <a:srgbClr val="1F497D">
                    <a:lumMod val="75000"/>
                  </a:srgbClr>
                </a:solidFill>
                <a:latin typeface="Tahoma" pitchFamily="34" charset="0"/>
                <a:cs typeface="Tahoma" pitchFamily="34" charset="0"/>
              </a:rPr>
              <a:t> TNGT ở </a:t>
            </a:r>
            <a:r>
              <a:rPr lang="en-US" sz="2000" dirty="0" err="1" smtClean="0">
                <a:solidFill>
                  <a:srgbClr val="1F497D">
                    <a:lumMod val="75000"/>
                  </a:srgbClr>
                </a:solidFill>
                <a:latin typeface="Tahoma" pitchFamily="34" charset="0"/>
                <a:cs typeface="Tahoma" pitchFamily="34" charset="0"/>
              </a:rPr>
              <a:t>lứa</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tuổi</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học</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sinh</a:t>
            </a:r>
            <a:r>
              <a:rPr lang="en-US" sz="2000" dirty="0" smtClean="0">
                <a:solidFill>
                  <a:srgbClr val="1F497D">
                    <a:lumMod val="75000"/>
                  </a:srgbClr>
                </a:solidFill>
                <a:latin typeface="Tahoma" pitchFamily="34" charset="0"/>
                <a:cs typeface="Tahoma" pitchFamily="34" charset="0"/>
              </a:rPr>
              <a:t>.</a:t>
            </a:r>
          </a:p>
        </p:txBody>
      </p:sp>
      <p:sp>
        <p:nvSpPr>
          <p:cNvPr id="81" name="Rectangle 80"/>
          <p:cNvSpPr/>
          <p:nvPr/>
        </p:nvSpPr>
        <p:spPr>
          <a:xfrm>
            <a:off x="1752600" y="4446395"/>
            <a:ext cx="5943600" cy="340093"/>
          </a:xfrm>
          <a:prstGeom prst="rect">
            <a:avLst/>
          </a:prstGeom>
        </p:spPr>
        <p:txBody>
          <a:bodyPr wrap="square">
            <a:spAutoFit/>
          </a:bodyPr>
          <a:lstStyle/>
          <a:p>
            <a:pPr>
              <a:lnSpc>
                <a:spcPct val="115000"/>
              </a:lnSpc>
              <a:spcAft>
                <a:spcPts val="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5.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TNGT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lứa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tuổi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nước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Ủy</a:t>
            </a:r>
            <a:r>
              <a:rPr lang="en-US" sz="1400" i="1" dirty="0">
                <a:latin typeface="Times New Roman" panose="02020603050405020304" pitchFamily="18" charset="0"/>
                <a:ea typeface="Calibri" panose="020F0502020204030204" pitchFamily="34" charset="0"/>
                <a:cs typeface="Times New Roman" panose="02020603050405020304" pitchFamily="18" charset="0"/>
              </a:rPr>
              <a:t> ban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ATGTquốc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itle 2"/>
          <p:cNvSpPr txBox="1">
            <a:spLocks/>
          </p:cNvSpPr>
          <p:nvPr/>
        </p:nvSpPr>
        <p:spPr bwMode="auto">
          <a:xfrm>
            <a:off x="152400" y="552774"/>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416932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Effect transition="in" filter="diamond(in)">
                                      <p:cBhvr>
                                        <p:cTn id="12" dur="1000"/>
                                        <p:tgtEl>
                                          <p:spTgt spid="16391"/>
                                        </p:tgtEl>
                                      </p:cBhvr>
                                    </p:animEffect>
                                  </p:childTnLst>
                                </p:cTn>
                              </p:par>
                              <p:par>
                                <p:cTn id="13" presetID="8" presetClass="entr" presetSubtype="16" fill="hold"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diamond(in)">
                                      <p:cBhvr>
                                        <p:cTn id="15" dur="1000"/>
                                        <p:tgtEl>
                                          <p:spTgt spid="16390"/>
                                        </p:tgtEl>
                                      </p:cBhvr>
                                    </p:animEffect>
                                  </p:childTnLst>
                                </p:cTn>
                              </p:par>
                              <p:par>
                                <p:cTn id="16" presetID="8" presetClass="entr" presetSubtype="16"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diamond(in)">
                                      <p:cBhvr>
                                        <p:cTn id="18" dur="1000"/>
                                        <p:tgtEl>
                                          <p:spTgt spid="1638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diamond(in)">
                                      <p:cBhvr>
                                        <p:cTn id="21" dur="1000"/>
                                        <p:tgtEl>
                                          <p:spTgt spid="51"/>
                                        </p:tgtEl>
                                      </p:cBhvr>
                                    </p:animEffect>
                                  </p:childTnLst>
                                </p:cTn>
                              </p:par>
                              <p:par>
                                <p:cTn id="22" presetID="8" presetClass="entr" presetSubtype="16"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amond(in)">
                                      <p:cBhvr>
                                        <p:cTn id="24" dur="1000"/>
                                        <p:tgtEl>
                                          <p:spTgt spid="56"/>
                                        </p:tgtEl>
                                      </p:cBhvr>
                                    </p:animEffect>
                                  </p:childTnLst>
                                </p:cTn>
                              </p:par>
                              <p:par>
                                <p:cTn id="25" presetID="8" presetClass="entr" presetSubtype="16"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diamond(in)">
                                      <p:cBhvr>
                                        <p:cTn id="27" dur="1000"/>
                                        <p:tgtEl>
                                          <p:spTgt spid="60"/>
                                        </p:tgtEl>
                                      </p:cBhvr>
                                    </p:animEffect>
                                  </p:childTnLst>
                                </p:cTn>
                              </p:par>
                              <p:par>
                                <p:cTn id="28" presetID="8" presetClass="entr" presetSubtype="16"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diamond(in)">
                                      <p:cBhvr>
                                        <p:cTn id="30" dur="1000"/>
                                        <p:tgtEl>
                                          <p:spTgt spid="63"/>
                                        </p:tgtEl>
                                      </p:cBhvr>
                                    </p:animEffect>
                                  </p:childTnLst>
                                </p:cTn>
                              </p:par>
                              <p:par>
                                <p:cTn id="31" presetID="8" presetClass="entr" presetSubtype="16"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diamond(in)">
                                      <p:cBhvr>
                                        <p:cTn id="33" dur="1000"/>
                                        <p:tgtEl>
                                          <p:spTgt spid="69"/>
                                        </p:tgtEl>
                                      </p:cBhvr>
                                    </p:animEffect>
                                  </p:childTnLst>
                                </p:cTn>
                              </p:par>
                              <p:par>
                                <p:cTn id="34" presetID="8" presetClass="entr" presetSubtype="16"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diamond(in)">
                                      <p:cBhvr>
                                        <p:cTn id="36" dur="1000"/>
                                        <p:tgtEl>
                                          <p:spTgt spid="70"/>
                                        </p:tgtEl>
                                      </p:cBhvr>
                                    </p:animEffect>
                                  </p:childTnLst>
                                </p:cTn>
                              </p:par>
                              <p:par>
                                <p:cTn id="37" presetID="8" presetClass="entr" presetSubtype="16"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diamond(in)">
                                      <p:cBhvr>
                                        <p:cTn id="39" dur="1000"/>
                                        <p:tgtEl>
                                          <p:spTgt spid="74"/>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diamond(in)">
                                      <p:cBhvr>
                                        <p:cTn id="42" dur="1000"/>
                                        <p:tgtEl>
                                          <p:spTgt spid="75"/>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diamond(in)">
                                      <p:cBhvr>
                                        <p:cTn id="45" dur="1000"/>
                                        <p:tgtEl>
                                          <p:spTgt spid="76"/>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diamond(in)">
                                      <p:cBhvr>
                                        <p:cTn id="48" dur="1000"/>
                                        <p:tgtEl>
                                          <p:spTgt spid="81"/>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amond(in)">
                                      <p:cBhvr>
                                        <p:cTn id="53" dur="1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amond(in)">
                                      <p:cBhvr>
                                        <p:cTn id="58" dur="1000"/>
                                        <p:tgtEl>
                                          <p:spTgt spid="24"/>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amond(in)">
                                      <p:cBhvr>
                                        <p:cTn id="6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4" grpId="0" animBg="1"/>
      <p:bldP spid="51" grpId="0"/>
      <p:bldP spid="75" grpId="0"/>
      <p:bldP spid="76" grpId="0"/>
      <p:bldP spid="80" grpId="0" animBg="1"/>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8600" y="609600"/>
            <a:ext cx="8153400" cy="381000"/>
          </a:xfrm>
          <a:prstGeom prst="rect">
            <a:avLst/>
          </a:prstGeom>
          <a:noFill/>
          <a:ln w="9525">
            <a:noFill/>
            <a:miter lim="800000"/>
            <a:headEnd/>
            <a:tailEnd/>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a:latin typeface="Tahoma" panose="020B0604030504040204" pitchFamily="34" charset="0"/>
                <a:ea typeface="Tahoma" panose="020B0604030504040204" pitchFamily="34" charset="0"/>
                <a:cs typeface="Tahoma" panose="020B0604030504040204" pitchFamily="34" charset="0"/>
              </a:rPr>
              <a:t>. </a:t>
            </a:r>
            <a:r>
              <a:rPr lang="vi-VN" sz="2400" b="1" dirty="0"/>
              <a:t>Hậu quả của </a:t>
            </a:r>
            <a:r>
              <a:rPr lang="vi-VN" sz="2400" b="1" dirty="0" smtClean="0"/>
              <a:t>TNGT</a:t>
            </a:r>
            <a:endParaRPr lang="en-US" sz="2400" dirty="0"/>
          </a:p>
        </p:txBody>
      </p:sp>
      <p:sp>
        <p:nvSpPr>
          <p:cNvPr id="3" name="Rectangle 2"/>
          <p:cNvSpPr/>
          <p:nvPr/>
        </p:nvSpPr>
        <p:spPr>
          <a:xfrm>
            <a:off x="228600" y="1066800"/>
            <a:ext cx="8534400" cy="707886"/>
          </a:xfrm>
          <a:prstGeom prst="rect">
            <a:avLst/>
          </a:prstGeom>
        </p:spPr>
        <p:txBody>
          <a:bodyPr wrap="square">
            <a:spAutoFit/>
          </a:bodyPr>
          <a:lstStyle/>
          <a:p>
            <a:r>
              <a:rPr lang="vi-VN" sz="2000" i="1" dirty="0"/>
              <a:t>Bằng kiến thức đã học, kết hợp với quan sát các hình </a:t>
            </a:r>
            <a:r>
              <a:rPr lang="vi-VN" sz="2000" i="1" dirty="0" smtClean="0"/>
              <a:t>ảnh</a:t>
            </a:r>
            <a:r>
              <a:rPr lang="en-US" sz="2000" i="1" dirty="0" smtClean="0"/>
              <a:t>, </a:t>
            </a:r>
            <a:r>
              <a:rPr lang="vi-VN" sz="2000" i="1" dirty="0" smtClean="0"/>
              <a:t>hãy </a:t>
            </a:r>
            <a:r>
              <a:rPr lang="en-US" sz="2000" i="1" dirty="0" err="1" smtClean="0"/>
              <a:t>trình</a:t>
            </a:r>
            <a:r>
              <a:rPr lang="en-US" sz="2000" i="1" dirty="0" smtClean="0"/>
              <a:t> </a:t>
            </a:r>
            <a:r>
              <a:rPr lang="en-US" sz="2000" i="1" dirty="0" err="1" smtClean="0"/>
              <a:t>bày</a:t>
            </a:r>
            <a:r>
              <a:rPr lang="vi-VN" sz="2000" i="1" dirty="0" smtClean="0"/>
              <a:t> </a:t>
            </a:r>
            <a:r>
              <a:rPr lang="vi-VN" sz="2000" i="1" dirty="0"/>
              <a:t>hậu quả khi xảy ra </a:t>
            </a:r>
            <a:r>
              <a:rPr lang="vi-VN" sz="2000" i="1" dirty="0" smtClean="0"/>
              <a:t>TNGT?</a:t>
            </a:r>
            <a:endParaRPr lang="en-US" sz="2000" b="1" dirty="0">
              <a:solidFill>
                <a:srgbClr val="1F497D">
                  <a:lumMod val="75000"/>
                </a:srgbClr>
              </a:solidFill>
              <a:latin typeface="Tahoma" pitchFamily="34" charset="0"/>
              <a:cs typeface="Tahoma" pitchFamily="34" charset="0"/>
            </a:endParaRPr>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47190" name="Picture 2" descr="http://giaoduc.net.vn/Uploaded/bichthao/2012_04_27/tin-nong-giaoduc.net.vn.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2999" y="2013398"/>
            <a:ext cx="2930718" cy="186330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6" name="Rectangle 18"/>
          <p:cNvSpPr>
            <a:spLocks noChangeArrowheads="1"/>
          </p:cNvSpPr>
          <p:nvPr/>
        </p:nvSpPr>
        <p:spPr bwMode="auto">
          <a:xfrm>
            <a:off x="1106799" y="3898994"/>
            <a:ext cx="3008001" cy="368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Thương</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tích</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nguy</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hiểm</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tính</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mạng</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7" name="Rounded Rectangle 49"/>
          <p:cNvSpPr>
            <a:spLocks noChangeArrowheads="1"/>
          </p:cNvSpPr>
          <p:nvPr/>
        </p:nvSpPr>
        <p:spPr bwMode="auto">
          <a:xfrm>
            <a:off x="4724399" y="1944105"/>
            <a:ext cx="3048001" cy="2033966"/>
          </a:xfrm>
          <a:prstGeom prst="roundRect">
            <a:avLst>
              <a:gd name="adj" fmla="val 10000"/>
            </a:avLst>
          </a:prstGeom>
          <a:blipFill dpi="0" rotWithShape="0">
            <a:blip r:embed="rId3"/>
            <a:srcRect/>
            <a:stretch>
              <a:fillRect/>
            </a:stretch>
          </a:blipFill>
          <a:ln w="25400">
            <a:solidFill>
              <a:srgbClr val="EEECE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47"/>
          <p:cNvSpPr>
            <a:spLocks noChangeArrowheads="1"/>
          </p:cNvSpPr>
          <p:nvPr/>
        </p:nvSpPr>
        <p:spPr bwMode="auto">
          <a:xfrm>
            <a:off x="4800600" y="3990746"/>
            <a:ext cx="2895600" cy="276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n-US" altLang="en-US" sz="1400" b="1" dirty="0" err="1" smtClean="0">
                <a:solidFill>
                  <a:srgbClr val="0000FF"/>
                </a:solidFill>
                <a:latin typeface="Calibri" panose="020F0502020204030204" pitchFamily="34" charset="0"/>
                <a:ea typeface="MS Mincho" panose="02020609040205080304" pitchFamily="49" charset="-128"/>
              </a:rPr>
              <a:t>Ảnh</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hưởng</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đến</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tương</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lai</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9" name="Rounded Rectangle 44"/>
          <p:cNvSpPr>
            <a:spLocks noChangeArrowheads="1"/>
          </p:cNvSpPr>
          <p:nvPr/>
        </p:nvSpPr>
        <p:spPr bwMode="auto">
          <a:xfrm>
            <a:off x="1147116" y="4296030"/>
            <a:ext cx="3006918" cy="1972991"/>
          </a:xfrm>
          <a:prstGeom prst="roundRect">
            <a:avLst>
              <a:gd name="adj" fmla="val 10000"/>
            </a:avLst>
          </a:prstGeom>
          <a:blipFill dpi="0" rotWithShape="0">
            <a:blip r:embed="rId4"/>
            <a:srcRect/>
            <a:stretch>
              <a:fillRect/>
            </a:stretch>
          </a:blipFill>
          <a:ln w="25400">
            <a:solidFill>
              <a:srgbClr val="EEECE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Rounded Rectangle 48"/>
          <p:cNvSpPr>
            <a:spLocks noChangeArrowheads="1"/>
          </p:cNvSpPr>
          <p:nvPr/>
        </p:nvSpPr>
        <p:spPr bwMode="auto">
          <a:xfrm>
            <a:off x="4724400" y="4343400"/>
            <a:ext cx="3048000" cy="2033966"/>
          </a:xfrm>
          <a:prstGeom prst="roundRect">
            <a:avLst>
              <a:gd name="adj" fmla="val 10000"/>
            </a:avLst>
          </a:prstGeom>
          <a:blipFill dpi="0" rotWithShape="0">
            <a:blip r:embed="rId5"/>
            <a:srcRect/>
            <a:stretch>
              <a:fillRect/>
            </a:stretch>
          </a:blipFill>
          <a:ln w="25400">
            <a:solidFill>
              <a:srgbClr val="EEECE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46"/>
          <p:cNvSpPr>
            <a:spLocks noChangeArrowheads="1"/>
          </p:cNvSpPr>
          <p:nvPr/>
        </p:nvSpPr>
        <p:spPr bwMode="auto">
          <a:xfrm>
            <a:off x="4724400" y="6408602"/>
            <a:ext cx="3082690" cy="362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Gia</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đình</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bị</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tổn</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thất</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về</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kinh</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tế</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8"/>
          <p:cNvSpPr/>
          <p:nvPr/>
        </p:nvSpPr>
        <p:spPr>
          <a:xfrm>
            <a:off x="1248305" y="6274253"/>
            <a:ext cx="2533612" cy="523220"/>
          </a:xfrm>
          <a:prstGeom prst="rect">
            <a:avLst/>
          </a:prstGeom>
        </p:spPr>
        <p:txBody>
          <a:bodyPr wrap="square">
            <a:spAutoFit/>
          </a:bodyPr>
          <a:lstStyle/>
          <a:p>
            <a:pPr algn="ctr"/>
            <a:r>
              <a:rPr lang="en-US" sz="1400" b="1" dirty="0" err="1" smtClean="0">
                <a:solidFill>
                  <a:srgbClr val="0000FF"/>
                </a:solidFill>
                <a:latin typeface="Calibri" panose="020F0502020204030204" pitchFamily="34" charset="0"/>
                <a:ea typeface="MS Mincho" panose="02020609040205080304" pitchFamily="49" charset="-128"/>
              </a:rPr>
              <a:t>Gia</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đình</a:t>
            </a:r>
            <a:r>
              <a:rPr lang="en-US" sz="1400" b="1" dirty="0" smtClean="0">
                <a:solidFill>
                  <a:srgbClr val="0000FF"/>
                </a:solidFill>
                <a:latin typeface="Calibri" panose="020F0502020204030204" pitchFamily="34" charset="0"/>
                <a:ea typeface="MS Mincho" panose="02020609040205080304" pitchFamily="49" charset="-128"/>
              </a:rPr>
              <a:t>(</a:t>
            </a:r>
            <a:r>
              <a:rPr lang="en-US" sz="1400" b="1" dirty="0" err="1" smtClean="0">
                <a:solidFill>
                  <a:srgbClr val="0000FF"/>
                </a:solidFill>
                <a:latin typeface="Calibri" panose="020F0502020204030204" pitchFamily="34" charset="0"/>
                <a:ea typeface="MS Mincho" panose="02020609040205080304" pitchFamily="49" charset="-128"/>
              </a:rPr>
              <a:t>người</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giám</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hộ</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chịu</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trách</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nhiệm</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pháp</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lý</a:t>
            </a:r>
            <a:r>
              <a:rPr lang="en-US" sz="1400" b="1" dirty="0" smtClean="0">
                <a:solidFill>
                  <a:srgbClr val="0000FF"/>
                </a:solidFill>
                <a:latin typeface="Calibri" panose="020F0502020204030204" pitchFamily="34" charset="0"/>
                <a:ea typeface="MS Mincho" panose="02020609040205080304" pitchFamily="49" charset="-128"/>
              </a:rPr>
              <a:t>) </a:t>
            </a:r>
            <a:endParaRPr lang="en-US" sz="1400" b="1" dirty="0">
              <a:solidFill>
                <a:srgbClr val="0000FF"/>
              </a:solidFill>
              <a:latin typeface="Calibri" panose="020F0502020204030204" pitchFamily="34" charset="0"/>
              <a:ea typeface="MS Mincho" panose="02020609040205080304" pitchFamily="49" charset="-128"/>
            </a:endParaRPr>
          </a:p>
        </p:txBody>
      </p:sp>
    </p:spTree>
    <p:extLst>
      <p:ext uri="{BB962C8B-B14F-4D97-AF65-F5344CB8AC3E}">
        <p14:creationId xmlns="" xmlns:p14="http://schemas.microsoft.com/office/powerpoint/2010/main" val="60498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90"/>
                                        </p:tgtEl>
                                        <p:attrNameLst>
                                          <p:attrName>style.visibility</p:attrName>
                                        </p:attrNameLst>
                                      </p:cBhvr>
                                      <p:to>
                                        <p:strVal val="visible"/>
                                      </p:to>
                                    </p:set>
                                    <p:animEffect transition="in" filter="wipe(down)">
                                      <p:cBhvr>
                                        <p:cTn id="7" dur="500"/>
                                        <p:tgtEl>
                                          <p:spTgt spid="471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6" grpId="0" animBg="1"/>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8600" y="681456"/>
            <a:ext cx="8153400" cy="613944"/>
          </a:xfrm>
          <a:prstGeom prst="rect">
            <a:avLst/>
          </a:prstGeom>
          <a:noFill/>
          <a:ln w="9525">
            <a:noFill/>
            <a:miter lim="800000"/>
            <a:headEnd/>
            <a:tailEnd/>
          </a:ln>
        </p:spPr>
        <p:txBody>
          <a:bodyPr anchor="ctr"/>
          <a:lstStyle/>
          <a:p>
            <a:pPr>
              <a:defRPr/>
            </a:pPr>
            <a:r>
              <a:rPr lang="vi-VN" sz="2400" b="1" dirty="0"/>
              <a:t>3. Nguyên nhân gây ra </a:t>
            </a:r>
            <a:r>
              <a:rPr lang="vi-VN" sz="2400" b="1" dirty="0" smtClean="0"/>
              <a:t>TNGT </a:t>
            </a:r>
            <a:r>
              <a:rPr lang="vi-VN" sz="2400" b="1" dirty="0"/>
              <a:t>ở lứa tuổi học </a:t>
            </a:r>
            <a:r>
              <a:rPr lang="vi-VN" sz="2400" b="1" dirty="0" smtClean="0"/>
              <a:t>sinh</a:t>
            </a:r>
            <a:r>
              <a:rPr lang="en-US" sz="2400" b="1" dirty="0" smtClean="0"/>
              <a:t> </a:t>
            </a:r>
            <a:r>
              <a:rPr lang="en-US" sz="2400" b="1" dirty="0" err="1" smtClean="0"/>
              <a:t>và</a:t>
            </a:r>
            <a:r>
              <a:rPr lang="en-US" sz="2400" b="1" dirty="0" smtClean="0"/>
              <a:t> </a:t>
            </a:r>
            <a:r>
              <a:rPr lang="vi-VN" sz="2400" b="1" dirty="0" smtClean="0"/>
              <a:t>cách </a:t>
            </a:r>
            <a:r>
              <a:rPr lang="vi-VN" sz="2400" b="1" dirty="0"/>
              <a:t>phòng </a:t>
            </a:r>
            <a:r>
              <a:rPr lang="vi-VN" sz="2400" b="1" dirty="0" smtClean="0"/>
              <a:t>tránh</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16" name="Picture 15" descr="C:\Users\F31208\Desktop\Mo mat cave\Mo mat cave\images1488983_HNM_6908.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238295" y="2723353"/>
            <a:ext cx="2496399" cy="1731727"/>
          </a:xfrm>
          <a:prstGeom prst="rect">
            <a:avLst/>
          </a:prstGeom>
          <a:noFill/>
          <a:ln>
            <a:noFill/>
          </a:ln>
        </p:spPr>
      </p:pic>
      <p:pic>
        <p:nvPicPr>
          <p:cNvPr id="18" name="Picture 17" descr="C:\Users\F31208\Desktop\Mo mat cave\Mo mat cave\images1489000_HNM_6935.jpg"/>
          <p:cNvPicPr/>
          <p:nvPr/>
        </p:nvPicPr>
        <p:blipFill>
          <a:blip r:embed="rId3">
            <a:extLst>
              <a:ext uri="{28A0092B-C50C-407E-A947-70E740481C1C}">
                <a14:useLocalDpi xmlns="" xmlns:a14="http://schemas.microsoft.com/office/drawing/2010/main" val="0"/>
              </a:ext>
            </a:extLst>
          </a:blip>
          <a:srcRect/>
          <a:stretch>
            <a:fillRect/>
          </a:stretch>
        </p:blipFill>
        <p:spPr bwMode="auto">
          <a:xfrm>
            <a:off x="1055093" y="4770617"/>
            <a:ext cx="2571137" cy="1816474"/>
          </a:xfrm>
          <a:prstGeom prst="rect">
            <a:avLst/>
          </a:prstGeom>
          <a:noFill/>
          <a:ln>
            <a:noFill/>
          </a:ln>
        </p:spPr>
      </p:pic>
      <p:sp>
        <p:nvSpPr>
          <p:cNvPr id="6" name="Rectangle 5"/>
          <p:cNvSpPr/>
          <p:nvPr/>
        </p:nvSpPr>
        <p:spPr>
          <a:xfrm>
            <a:off x="5142128" y="4371611"/>
            <a:ext cx="2779928" cy="352789"/>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042063" y="6563917"/>
            <a:ext cx="2728632"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228600" y="1295400"/>
            <a:ext cx="8534400" cy="400110"/>
          </a:xfrm>
          <a:prstGeom prst="rect">
            <a:avLst/>
          </a:prstGeom>
        </p:spPr>
        <p:txBody>
          <a:bodyPr wrap="square">
            <a:spAutoFit/>
          </a:bodyPr>
          <a:lstStyle/>
          <a:p>
            <a:r>
              <a:rPr lang="vi-VN" sz="2000" i="1" dirty="0"/>
              <a:t>Hãy quan sát các hình ảnh, đọc thông tin sau đây và cho </a:t>
            </a:r>
            <a:r>
              <a:rPr lang="vi-VN" sz="2000" i="1" dirty="0" smtClean="0"/>
              <a:t>biết</a:t>
            </a:r>
            <a:r>
              <a:rPr lang="en-US" sz="2000" i="1" dirty="0" smtClean="0"/>
              <a:t>:</a:t>
            </a:r>
            <a:endParaRPr lang="en-US" sz="2000" b="1" dirty="0">
              <a:solidFill>
                <a:srgbClr val="1F497D">
                  <a:lumMod val="75000"/>
                </a:srgbClr>
              </a:solidFill>
              <a:latin typeface="Tahoma" pitchFamily="34" charset="0"/>
              <a:cs typeface="Tahoma" pitchFamily="34" charset="0"/>
            </a:endParaRPr>
          </a:p>
        </p:txBody>
      </p:sp>
      <p:sp>
        <p:nvSpPr>
          <p:cNvPr id="23" name="Rectangle 22"/>
          <p:cNvSpPr/>
          <p:nvPr/>
        </p:nvSpPr>
        <p:spPr>
          <a:xfrm>
            <a:off x="152400" y="1729026"/>
            <a:ext cx="8763000" cy="861774"/>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itchFamily="34" charset="0"/>
                <a:cs typeface="Tahoma" pitchFamily="34" charset="0"/>
              </a:rPr>
              <a:t>Nguyên nhân chủ yếu </a:t>
            </a:r>
            <a:r>
              <a:rPr lang="en-US" sz="2000" dirty="0" err="1" smtClean="0">
                <a:solidFill>
                  <a:srgbClr val="1F497D">
                    <a:lumMod val="75000"/>
                  </a:srgbClr>
                </a:solidFill>
                <a:latin typeface="Tahoma" pitchFamily="34" charset="0"/>
                <a:cs typeface="Tahoma" pitchFamily="34" charset="0"/>
              </a:rPr>
              <a:t>gây</a:t>
            </a:r>
            <a:r>
              <a:rPr lang="en-US" sz="2000" dirty="0" smtClean="0">
                <a:solidFill>
                  <a:srgbClr val="1F497D">
                    <a:lumMod val="75000"/>
                  </a:srgbClr>
                </a:solidFill>
                <a:latin typeface="Tahoma" pitchFamily="34" charset="0"/>
                <a:cs typeface="Tahoma" pitchFamily="34" charset="0"/>
              </a:rPr>
              <a:t> TNGT ở </a:t>
            </a:r>
            <a:r>
              <a:rPr lang="en-US" sz="2000" dirty="0" err="1" smtClean="0">
                <a:solidFill>
                  <a:srgbClr val="1F497D">
                    <a:lumMod val="75000"/>
                  </a:srgbClr>
                </a:solidFill>
                <a:latin typeface="Tahoma" pitchFamily="34" charset="0"/>
                <a:cs typeface="Tahoma" pitchFamily="34" charset="0"/>
              </a:rPr>
              <a:t>lứa</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tuổi</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học</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sinh</a:t>
            </a:r>
            <a:r>
              <a:rPr lang="en-US" sz="2000" dirty="0" smtClean="0">
                <a:solidFill>
                  <a:srgbClr val="1F497D">
                    <a:lumMod val="75000"/>
                  </a:srgbClr>
                </a:solidFill>
                <a:latin typeface="Tahoma" pitchFamily="34" charset="0"/>
                <a:cs typeface="Tahoma" pitchFamily="34" charset="0"/>
              </a:rPr>
              <a:t>.</a:t>
            </a:r>
            <a:endParaRPr lang="en-US" sz="2000" dirty="0" smtClean="0">
              <a:solidFill>
                <a:srgbClr val="1F497D">
                  <a:lumMod val="75000"/>
                </a:srgbClr>
              </a:solidFill>
              <a:latin typeface="Tahoma" pitchFamily="34" charset="0"/>
              <a:cs typeface="Tahoma" pitchFamily="34" charset="0"/>
            </a:endParaRPr>
          </a:p>
          <a:p>
            <a:pPr marL="457200" indent="-457200" algn="just">
              <a:spcBef>
                <a:spcPts val="600"/>
              </a:spcBef>
              <a:spcAft>
                <a:spcPts val="600"/>
              </a:spcAft>
              <a:buFont typeface="+mj-lt"/>
              <a:buAutoNum type="alphaLcParenR"/>
            </a:pPr>
            <a:r>
              <a:rPr lang="en-US" sz="2000" dirty="0" err="1" smtClean="0">
                <a:solidFill>
                  <a:srgbClr val="1F497D">
                    <a:lumMod val="75000"/>
                  </a:srgbClr>
                </a:solidFill>
                <a:latin typeface="Tahoma" pitchFamily="34" charset="0"/>
                <a:cs typeface="Tahoma" pitchFamily="34" charset="0"/>
              </a:rPr>
              <a:t>Những</a:t>
            </a:r>
            <a:r>
              <a:rPr lang="en-US" sz="2000" dirty="0" smtClean="0">
                <a:solidFill>
                  <a:srgbClr val="1F497D">
                    <a:lumMod val="75000"/>
                  </a:srgbClr>
                </a:solidFill>
                <a:latin typeface="Tahoma" pitchFamily="34" charset="0"/>
                <a:cs typeface="Tahoma" pitchFamily="34" charset="0"/>
              </a:rPr>
              <a:t> </a:t>
            </a:r>
            <a:r>
              <a:rPr lang="vi-VN" sz="2000" dirty="0" smtClean="0">
                <a:solidFill>
                  <a:srgbClr val="1F497D">
                    <a:lumMod val="75000"/>
                  </a:srgbClr>
                </a:solidFill>
                <a:latin typeface="Tahoma" pitchFamily="34" charset="0"/>
                <a:cs typeface="Tahoma" pitchFamily="34" charset="0"/>
              </a:rPr>
              <a:t>giải </a:t>
            </a:r>
            <a:r>
              <a:rPr lang="vi-VN" sz="2000" dirty="0">
                <a:solidFill>
                  <a:srgbClr val="1F497D">
                    <a:lumMod val="75000"/>
                  </a:srgbClr>
                </a:solidFill>
                <a:latin typeface="Tahoma" pitchFamily="34" charset="0"/>
                <a:cs typeface="Tahoma" pitchFamily="34" charset="0"/>
              </a:rPr>
              <a:t>pháp </a:t>
            </a:r>
            <a:r>
              <a:rPr lang="vi-VN" sz="2000" dirty="0" smtClean="0">
                <a:solidFill>
                  <a:srgbClr val="1F497D">
                    <a:lumMod val="75000"/>
                  </a:srgbClr>
                </a:solidFill>
                <a:latin typeface="Tahoma" pitchFamily="34" charset="0"/>
                <a:cs typeface="Tahoma" pitchFamily="34" charset="0"/>
              </a:rPr>
              <a:t>để </a:t>
            </a:r>
            <a:r>
              <a:rPr lang="vi-VN" sz="2000" dirty="0">
                <a:solidFill>
                  <a:srgbClr val="1F497D">
                    <a:lumMod val="75000"/>
                  </a:srgbClr>
                </a:solidFill>
                <a:latin typeface="Tahoma" pitchFamily="34" charset="0"/>
                <a:cs typeface="Tahoma" pitchFamily="34" charset="0"/>
              </a:rPr>
              <a:t>phòng tránh </a:t>
            </a:r>
            <a:r>
              <a:rPr lang="vi-VN" sz="2000" dirty="0" smtClean="0">
                <a:solidFill>
                  <a:srgbClr val="1F497D">
                    <a:lumMod val="75000"/>
                  </a:srgbClr>
                </a:solidFill>
                <a:latin typeface="Tahoma" pitchFamily="34" charset="0"/>
                <a:cs typeface="Tahoma" pitchFamily="34" charset="0"/>
              </a:rPr>
              <a:t>TNGT.</a:t>
            </a:r>
            <a:endParaRPr lang="en-US" sz="2000" dirty="0">
              <a:solidFill>
                <a:srgbClr val="1F497D">
                  <a:lumMod val="75000"/>
                </a:srgbClr>
              </a:solidFill>
              <a:latin typeface="Tahoma" pitchFamily="34" charset="0"/>
              <a:cs typeface="Tahoma" pitchFamily="34" charset="0"/>
            </a:endParaRPr>
          </a:p>
        </p:txBody>
      </p:sp>
      <p:sp>
        <p:nvSpPr>
          <p:cNvPr id="21" name="Rectangle 20"/>
          <p:cNvSpPr/>
          <p:nvPr/>
        </p:nvSpPr>
        <p:spPr>
          <a:xfrm>
            <a:off x="1158198" y="4371611"/>
            <a:ext cx="2515432" cy="375487"/>
          </a:xfrm>
          <a:prstGeom prst="rect">
            <a:avLst/>
          </a:prstGeom>
        </p:spPr>
        <p:txBody>
          <a:bodyPr wrap="none">
            <a:spAutoFit/>
          </a:bodyPr>
          <a:lstStyle/>
          <a:p>
            <a:pPr>
              <a:lnSpc>
                <a:spcPct val="115000"/>
              </a:lnSpc>
              <a:spcAft>
                <a:spcPts val="1000"/>
              </a:spcAft>
            </a:pP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Di</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 </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xe</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 may </a:t>
            </a: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kep</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 ba.mp4</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5" cstate="print"/>
          <a:stretch>
            <a:fillRect/>
          </a:stretch>
        </p:blipFill>
        <p:spPr>
          <a:xfrm>
            <a:off x="1055093" y="2667000"/>
            <a:ext cx="2571137" cy="1783077"/>
          </a:xfrm>
          <a:prstGeom prst="rect">
            <a:avLst/>
          </a:prstGeom>
        </p:spPr>
      </p:pic>
      <p:pic>
        <p:nvPicPr>
          <p:cNvPr id="24" name="Picture 23" descr="C:\Users\F31208\Desktop\Mo mat cave\Mo mat cave\images1488967_HNM_4649.jpg"/>
          <p:cNvPicPr/>
          <p:nvPr/>
        </p:nvPicPr>
        <p:blipFill>
          <a:blip r:embed="rId6">
            <a:extLst>
              <a:ext uri="{28A0092B-C50C-407E-A947-70E740481C1C}">
                <a14:useLocalDpi xmlns="" xmlns:a14="http://schemas.microsoft.com/office/drawing/2010/main" val="0"/>
              </a:ext>
            </a:extLst>
          </a:blip>
          <a:srcRect/>
          <a:stretch>
            <a:fillRect/>
          </a:stretch>
        </p:blipFill>
        <p:spPr bwMode="auto">
          <a:xfrm>
            <a:off x="5222671" y="4756319"/>
            <a:ext cx="2512023" cy="1771650"/>
          </a:xfrm>
          <a:prstGeom prst="rect">
            <a:avLst/>
          </a:prstGeom>
          <a:noFill/>
          <a:ln>
            <a:noFill/>
          </a:ln>
        </p:spPr>
      </p:pic>
      <p:sp>
        <p:nvSpPr>
          <p:cNvPr id="25" name="Rectangle 24"/>
          <p:cNvSpPr/>
          <p:nvPr/>
        </p:nvSpPr>
        <p:spPr>
          <a:xfrm>
            <a:off x="5114366" y="6502569"/>
            <a:ext cx="2728632"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8208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3" grpId="0" animBg="1"/>
      <p:bldP spid="21"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 xmlns:a14="http://schemas.microsoft.com/office/drawing/2010/main" val="0"/>
              </a:ext>
            </a:extLst>
          </a:blip>
          <a:srcRect b="4819"/>
          <a:stretch/>
        </p:blipFill>
        <p:spPr>
          <a:xfrm>
            <a:off x="0" y="587277"/>
            <a:ext cx="9176668" cy="6270723"/>
          </a:xfrm>
          <a:prstGeom prst="rect">
            <a:avLst/>
          </a:prstGeom>
        </p:spPr>
      </p:pic>
      <p:sp>
        <p:nvSpPr>
          <p:cNvPr id="27650" name="TextBox 11"/>
          <p:cNvSpPr txBox="1">
            <a:spLocks noChangeArrowheads="1"/>
          </p:cNvSpPr>
          <p:nvPr/>
        </p:nvSpPr>
        <p:spPr bwMode="auto">
          <a:xfrm>
            <a:off x="0" y="5447268"/>
            <a:ext cx="9144000" cy="366713"/>
          </a:xfrm>
          <a:prstGeom prst="rect">
            <a:avLst/>
          </a:prstGeom>
          <a:noFill/>
          <a:ln w="9525">
            <a:noFill/>
            <a:miter lim="800000"/>
            <a:headEnd/>
            <a:tailEnd/>
          </a:ln>
        </p:spPr>
        <p:txBody>
          <a:bodyPr wrap="square">
            <a:spAutoFit/>
          </a:bodyPr>
          <a:lstStyle/>
          <a:p>
            <a:pPr algn="ctr" eaLnBrk="1" hangingPunct="1"/>
            <a:r>
              <a:rPr lang="en-US" altLang="en-US" b="1" dirty="0">
                <a:latin typeface="Tahoma" pitchFamily="34" charset="0"/>
                <a:cs typeface="Tahoma" pitchFamily="34" charset="0"/>
              </a:rPr>
              <a:t>Honda </a:t>
            </a:r>
            <a:r>
              <a:rPr lang="en-US" altLang="en-US" b="1" dirty="0" err="1">
                <a:latin typeface="Tahoma" pitchFamily="34" charset="0"/>
                <a:cs typeface="Tahoma" pitchFamily="34" charset="0"/>
              </a:rPr>
              <a:t>Việt</a:t>
            </a:r>
            <a:r>
              <a:rPr lang="en-US" altLang="en-US" b="1" dirty="0">
                <a:latin typeface="Tahoma" pitchFamily="34" charset="0"/>
                <a:cs typeface="Tahoma" pitchFamily="34" charset="0"/>
              </a:rPr>
              <a:t> Nam, </a:t>
            </a:r>
            <a:r>
              <a:rPr lang="en-US" altLang="en-US" b="1" dirty="0" err="1">
                <a:latin typeface="Tahoma" pitchFamily="34" charset="0"/>
                <a:cs typeface="Tahoma" pitchFamily="34" charset="0"/>
              </a:rPr>
              <a:t>năm</a:t>
            </a:r>
            <a:r>
              <a:rPr lang="en-US" altLang="en-US" b="1" dirty="0">
                <a:latin typeface="Tahoma" pitchFamily="34" charset="0"/>
                <a:cs typeface="Tahoma" pitchFamily="34" charset="0"/>
              </a:rPr>
              <a:t> </a:t>
            </a:r>
            <a:r>
              <a:rPr lang="en-US" altLang="en-US" b="1" dirty="0" smtClean="0">
                <a:latin typeface="Tahoma" pitchFamily="34" charset="0"/>
                <a:cs typeface="Tahoma" pitchFamily="34" charset="0"/>
              </a:rPr>
              <a:t>2017</a:t>
            </a:r>
            <a:endParaRPr lang="en-US" altLang="en-US" b="1" dirty="0">
              <a:latin typeface="Tahoma" pitchFamily="34" charset="0"/>
              <a:cs typeface="Tahoma" pitchFamily="34" charset="0"/>
            </a:endParaRPr>
          </a:p>
        </p:txBody>
      </p:sp>
      <p:sp>
        <p:nvSpPr>
          <p:cNvPr id="4" name="TextBox 3"/>
          <p:cNvSpPr txBox="1"/>
          <p:nvPr/>
        </p:nvSpPr>
        <p:spPr bwMode="auto">
          <a:xfrm>
            <a:off x="0" y="2514600"/>
            <a:ext cx="9144000" cy="1765548"/>
          </a:xfrm>
          <a:prstGeom prst="rect">
            <a:avLst/>
          </a:prstGeom>
          <a:noFill/>
        </p:spPr>
        <p:txBody>
          <a:bodyPr wrap="square">
            <a:spAutoFit/>
          </a:bodyPr>
          <a:lstStyle/>
          <a:p>
            <a:pPr algn="ctr" eaLnBrk="1" hangingPunct="1">
              <a:lnSpc>
                <a:spcPts val="6400"/>
              </a:lnSpc>
              <a:defRPr/>
            </a:pP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An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toàn</a:t>
            </a: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giao</a:t>
            </a: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thông</a:t>
            </a: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
            </a:r>
            <a:b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b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cho</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nụ</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cười</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ngày</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mai</a:t>
            </a:r>
            <a:endPar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endParaRPr>
          </a:p>
        </p:txBody>
      </p:sp>
      <p:sp>
        <p:nvSpPr>
          <p:cNvPr id="9" name="TextBox 8"/>
          <p:cNvSpPr txBox="1"/>
          <p:nvPr/>
        </p:nvSpPr>
        <p:spPr bwMode="auto">
          <a:xfrm>
            <a:off x="0" y="4959548"/>
            <a:ext cx="9144000" cy="461962"/>
          </a:xfrm>
          <a:prstGeom prst="rect">
            <a:avLst/>
          </a:prstGeom>
          <a:noFill/>
        </p:spPr>
        <p:txBody>
          <a:bodyPr wrap="square">
            <a:spAutoFit/>
          </a:bodyPr>
          <a:lstStyle/>
          <a:p>
            <a:pPr algn="ctr" eaLnBrk="1" hangingPunct="1">
              <a:defRPr/>
            </a:pP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Dành</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cho</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sinh</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Trung</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vi-VN" sz="2400" b="1" dirty="0" smtClean="0">
                <a:solidFill>
                  <a:srgbClr val="002060"/>
                </a:solidFill>
                <a:effectLst>
                  <a:outerShdw blurRad="38100" dist="38100" dir="2700000" algn="tl">
                    <a:srgbClr val="C0C0C0"/>
                  </a:outerShdw>
                </a:effectLst>
                <a:latin typeface="Tahoma" pitchFamily="34" charset="0"/>
                <a:cs typeface="Tahoma" pitchFamily="34" charset="0"/>
              </a:rPr>
              <a:t>cơ sở</a:t>
            </a:r>
            <a:endParaRPr lang="en-US" sz="2400" b="1" dirty="0">
              <a:solidFill>
                <a:srgbClr val="002060"/>
              </a:solidFill>
              <a:effectLst>
                <a:outerShdw blurRad="38100" dist="38100" dir="2700000" algn="tl">
                  <a:srgbClr val="C0C0C0"/>
                </a:outerShdw>
              </a:effectLst>
              <a:latin typeface="Tahoma" pitchFamily="34" charset="0"/>
              <a:cs typeface="Tahoma" pitchFamily="34" charset="0"/>
            </a:endParaRPr>
          </a:p>
        </p:txBody>
      </p:sp>
      <p:sp>
        <p:nvSpPr>
          <p:cNvPr id="27652" name="TextBox 11"/>
          <p:cNvSpPr txBox="1">
            <a:spLocks noChangeArrowheads="1"/>
          </p:cNvSpPr>
          <p:nvPr/>
        </p:nvSpPr>
        <p:spPr bwMode="auto">
          <a:xfrm>
            <a:off x="0" y="5864423"/>
            <a:ext cx="9144000" cy="307777"/>
          </a:xfrm>
          <a:prstGeom prst="rect">
            <a:avLst/>
          </a:prstGeom>
          <a:noFill/>
          <a:ln w="9525">
            <a:noFill/>
            <a:miter lim="800000"/>
            <a:headEnd/>
            <a:tailEnd/>
          </a:ln>
        </p:spPr>
        <p:txBody>
          <a:bodyPr wrap="square">
            <a:spAutoFit/>
          </a:bodyPr>
          <a:lstStyle/>
          <a:p>
            <a:pPr algn="ctr" eaLnBrk="1" hangingPunct="1"/>
            <a:r>
              <a:rPr lang="en-US" altLang="en-US" sz="1400" b="1" i="1" dirty="0" err="1">
                <a:solidFill>
                  <a:srgbClr val="FF0000"/>
                </a:solidFill>
                <a:latin typeface="Tahoma" pitchFamily="34" charset="0"/>
                <a:cs typeface="Tahoma" pitchFamily="34" charset="0"/>
              </a:rPr>
              <a:t>Bản</a:t>
            </a:r>
            <a:r>
              <a:rPr lang="en-US" altLang="en-US" sz="1400" b="1" i="1" dirty="0">
                <a:solidFill>
                  <a:srgbClr val="FF0000"/>
                </a:solidFill>
                <a:latin typeface="Tahoma" pitchFamily="34" charset="0"/>
                <a:cs typeface="Tahoma" pitchFamily="34" charset="0"/>
              </a:rPr>
              <a:t> </a:t>
            </a:r>
            <a:r>
              <a:rPr lang="en-US" altLang="en-US" sz="1400" b="1" i="1" dirty="0" err="1">
                <a:solidFill>
                  <a:srgbClr val="FF0000"/>
                </a:solidFill>
                <a:latin typeface="Tahoma" pitchFamily="34" charset="0"/>
                <a:cs typeface="Tahoma" pitchFamily="34" charset="0"/>
              </a:rPr>
              <a:t>quyền</a:t>
            </a:r>
            <a:r>
              <a:rPr lang="en-US" altLang="en-US" sz="1400" b="1" i="1" dirty="0">
                <a:solidFill>
                  <a:srgbClr val="FF0000"/>
                </a:solidFill>
                <a:latin typeface="Tahoma" pitchFamily="34" charset="0"/>
                <a:cs typeface="Tahoma" pitchFamily="34" charset="0"/>
              </a:rPr>
              <a:t> </a:t>
            </a:r>
            <a:r>
              <a:rPr lang="en-US" altLang="en-US" sz="1400" b="1" i="1" dirty="0" err="1">
                <a:solidFill>
                  <a:srgbClr val="FF0000"/>
                </a:solidFill>
                <a:latin typeface="Tahoma" pitchFamily="34" charset="0"/>
                <a:cs typeface="Tahoma" pitchFamily="34" charset="0"/>
              </a:rPr>
              <a:t>thuộc</a:t>
            </a:r>
            <a:r>
              <a:rPr lang="en-US" altLang="en-US" sz="1400" b="1" i="1" dirty="0">
                <a:solidFill>
                  <a:srgbClr val="FF0000"/>
                </a:solidFill>
                <a:latin typeface="Tahoma" pitchFamily="34" charset="0"/>
                <a:cs typeface="Tahoma" pitchFamily="34" charset="0"/>
              </a:rPr>
              <a:t> </a:t>
            </a:r>
            <a:r>
              <a:rPr lang="en-US" altLang="en-US" sz="1400" b="1" i="1" dirty="0" err="1">
                <a:solidFill>
                  <a:srgbClr val="FF0000"/>
                </a:solidFill>
                <a:latin typeface="Tahoma" pitchFamily="34" charset="0"/>
                <a:cs typeface="Tahoma" pitchFamily="34" charset="0"/>
              </a:rPr>
              <a:t>về</a:t>
            </a:r>
            <a:r>
              <a:rPr lang="en-US" altLang="en-US" sz="1400" b="1" i="1" dirty="0">
                <a:solidFill>
                  <a:srgbClr val="FF0000"/>
                </a:solidFill>
                <a:latin typeface="Tahoma" pitchFamily="34" charset="0"/>
                <a:cs typeface="Tahoma" pitchFamily="34" charset="0"/>
              </a:rPr>
              <a:t> </a:t>
            </a:r>
            <a:r>
              <a:rPr lang="en-US" altLang="en-US" sz="1400" b="1" i="1" dirty="0" err="1">
                <a:solidFill>
                  <a:srgbClr val="FF0000"/>
                </a:solidFill>
                <a:latin typeface="Tahoma" pitchFamily="34" charset="0"/>
                <a:cs typeface="Tahoma" pitchFamily="34" charset="0"/>
              </a:rPr>
              <a:t>Công</a:t>
            </a:r>
            <a:r>
              <a:rPr lang="en-US" altLang="en-US" sz="1400" b="1" i="1" dirty="0">
                <a:solidFill>
                  <a:srgbClr val="FF0000"/>
                </a:solidFill>
                <a:latin typeface="Tahoma" pitchFamily="34" charset="0"/>
                <a:cs typeface="Tahoma" pitchFamily="34" charset="0"/>
              </a:rPr>
              <a:t> ty Honda </a:t>
            </a:r>
            <a:r>
              <a:rPr lang="en-US" altLang="en-US" sz="1400" b="1" i="1" dirty="0" err="1">
                <a:solidFill>
                  <a:srgbClr val="FF0000"/>
                </a:solidFill>
                <a:latin typeface="Tahoma" pitchFamily="34" charset="0"/>
                <a:cs typeface="Tahoma" pitchFamily="34" charset="0"/>
              </a:rPr>
              <a:t>Việt</a:t>
            </a:r>
            <a:r>
              <a:rPr lang="en-US" altLang="en-US" sz="1400" b="1" i="1" dirty="0">
                <a:solidFill>
                  <a:srgbClr val="FF0000"/>
                </a:solidFill>
                <a:latin typeface="Tahoma" pitchFamily="34" charset="0"/>
                <a:cs typeface="Tahoma" pitchFamily="34" charset="0"/>
              </a:rPr>
              <a:t> Nam</a:t>
            </a:r>
          </a:p>
        </p:txBody>
      </p:sp>
      <p:sp>
        <p:nvSpPr>
          <p:cNvPr id="27653" name="Slide Number Placeholder 7"/>
          <p:cNvSpPr>
            <a:spLocks noGrp="1"/>
          </p:cNvSpPr>
          <p:nvPr>
            <p:ph type="sldNum" sz="quarter" idx="12"/>
          </p:nvPr>
        </p:nvSpPr>
        <p:spPr bwMode="auto">
          <a:xfrm>
            <a:off x="6553200" y="5758060"/>
            <a:ext cx="2133600" cy="365125"/>
          </a:xfrm>
          <a:noFill/>
          <a:ln>
            <a:miter lim="800000"/>
            <a:headEnd/>
            <a:tailEnd/>
          </a:ln>
        </p:spPr>
        <p:txBody>
          <a:bodyPr/>
          <a:lstStyle/>
          <a:p>
            <a:fld id="{C28CB429-BDBE-4E07-BE95-6FB43A847661}" type="slidenum">
              <a:rPr lang="en-US" altLang="en-US"/>
              <a:pPr/>
              <a:t>2</a:t>
            </a:fld>
            <a:endParaRPr lang="en-US" altLang="en-US"/>
          </a:p>
        </p:txBody>
      </p:sp>
      <p:sp>
        <p:nvSpPr>
          <p:cNvPr id="27654" name="TextBox 9"/>
          <p:cNvSpPr txBox="1">
            <a:spLocks noChangeArrowheads="1"/>
          </p:cNvSpPr>
          <p:nvPr/>
        </p:nvSpPr>
        <p:spPr bwMode="auto">
          <a:xfrm>
            <a:off x="76200" y="685800"/>
            <a:ext cx="5029200" cy="461963"/>
          </a:xfrm>
          <a:prstGeom prst="rect">
            <a:avLst/>
          </a:prstGeom>
          <a:noFill/>
          <a:ln w="9525">
            <a:noFill/>
            <a:miter lim="800000"/>
            <a:headEnd/>
            <a:tailEnd/>
          </a:ln>
        </p:spPr>
        <p:txBody>
          <a:bodyPr>
            <a:spAutoFit/>
          </a:bodyPr>
          <a:lstStyle/>
          <a:p>
            <a:pPr eaLnBrk="1" hangingPunct="1"/>
            <a:r>
              <a:rPr lang="en-US" altLang="en-US" sz="2400" b="1" dirty="0">
                <a:solidFill>
                  <a:srgbClr val="0000FF"/>
                </a:solidFill>
                <a:latin typeface="Comic Sans MS" pitchFamily="66" charset="0"/>
              </a:rPr>
              <a:t>“Safety for Everyone”</a:t>
            </a:r>
          </a:p>
        </p:txBody>
      </p:sp>
    </p:spTree>
    <p:extLst>
      <p:ext uri="{BB962C8B-B14F-4D97-AF65-F5344CB8AC3E}">
        <p14:creationId xmlns="" xmlns:p14="http://schemas.microsoft.com/office/powerpoint/2010/main" val="1131064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419600" y="1515190"/>
            <a:ext cx="4572000" cy="5038009"/>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6200" y="1524000"/>
            <a:ext cx="4191000" cy="5029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bwMode="auto">
          <a:xfrm>
            <a:off x="228600" y="681456"/>
            <a:ext cx="8153400" cy="613944"/>
          </a:xfrm>
          <a:prstGeom prst="rect">
            <a:avLst/>
          </a:prstGeom>
          <a:noFill/>
          <a:ln w="9525">
            <a:noFill/>
            <a:miter lim="800000"/>
            <a:headEnd/>
            <a:tailEnd/>
          </a:ln>
        </p:spPr>
        <p:txBody>
          <a:bodyPr anchor="ctr"/>
          <a:lstStyle/>
          <a:p>
            <a:pPr>
              <a:defRPr/>
            </a:pPr>
            <a:r>
              <a:rPr lang="vi-VN" sz="2400" b="1" dirty="0"/>
              <a:t>3. Nguyên nhân gây ra </a:t>
            </a:r>
            <a:r>
              <a:rPr lang="vi-VN" sz="2400" b="1" dirty="0" smtClean="0"/>
              <a:t>TNGT </a:t>
            </a:r>
            <a:r>
              <a:rPr lang="vi-VN" sz="2400" b="1" dirty="0"/>
              <a:t>ở lứa tuổi học sinh, cách phòng </a:t>
            </a:r>
            <a:r>
              <a:rPr lang="vi-VN" sz="2400" b="1" dirty="0" smtClean="0"/>
              <a:t>tránh</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graphicFrame>
        <p:nvGraphicFramePr>
          <p:cNvPr id="5" name="Diagram 4"/>
          <p:cNvGraphicFramePr/>
          <p:nvPr>
            <p:extLst>
              <p:ext uri="{D42A27DB-BD31-4B8C-83A1-F6EECF244321}">
                <p14:modId xmlns="" xmlns:p14="http://schemas.microsoft.com/office/powerpoint/2010/main" val="249776430"/>
              </p:ext>
            </p:extLst>
          </p:nvPr>
        </p:nvGraphicFramePr>
        <p:xfrm>
          <a:off x="0" y="2057400"/>
          <a:ext cx="43434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724400" y="1656019"/>
            <a:ext cx="3886200" cy="629981"/>
          </a:xfrm>
          <a:prstGeom prst="rect">
            <a:avLst/>
          </a:prstGeom>
        </p:spPr>
        <p:txBody>
          <a:bodyPr wrap="square">
            <a:spAutoFit/>
          </a:bodyPr>
          <a:lstStyle/>
          <a:p>
            <a:pPr algn="just">
              <a:lnSpc>
                <a:spcPct val="115000"/>
              </a:lnSpc>
              <a:spcBef>
                <a:spcPts val="600"/>
              </a:spcBef>
              <a:spcAft>
                <a:spcPts val="600"/>
              </a:spcAft>
            </a:pPr>
            <a:r>
              <a:rPr lang="en-US"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b. </a:t>
            </a:r>
            <a:r>
              <a:rPr lang="vi-VN"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Cách </a:t>
            </a:r>
            <a:r>
              <a:rPr lang="vi-VN" sz="1600" b="1" dirty="0">
                <a:solidFill>
                  <a:srgbClr val="000099"/>
                </a:solidFill>
                <a:latin typeface="Tahoma" panose="020B0604030504040204" pitchFamily="34" charset="0"/>
                <a:ea typeface="Tahoma" panose="020B0604030504040204" pitchFamily="34" charset="0"/>
                <a:cs typeface="Tahoma" panose="020B0604030504040204" pitchFamily="34" charset="0"/>
              </a:rPr>
              <a:t>phòng tránh </a:t>
            </a:r>
            <a:r>
              <a:rPr lang="vi-VN"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TNGT </a:t>
            </a:r>
            <a:r>
              <a:rPr lang="vi-VN" sz="1600" b="1" dirty="0">
                <a:solidFill>
                  <a:srgbClr val="000099"/>
                </a:solidFill>
                <a:latin typeface="Tahoma" panose="020B0604030504040204" pitchFamily="34" charset="0"/>
                <a:ea typeface="Tahoma" panose="020B0604030504040204" pitchFamily="34" charset="0"/>
                <a:cs typeface="Tahoma" panose="020B0604030504040204" pitchFamily="34" charset="0"/>
              </a:rPr>
              <a:t>và trách nhiệm đối với học sinh</a:t>
            </a:r>
            <a:endParaRPr lang="en-US" sz="1600"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152400" y="1681913"/>
            <a:ext cx="4114800" cy="375487"/>
          </a:xfrm>
          <a:prstGeom prst="rect">
            <a:avLst/>
          </a:prstGeom>
        </p:spPr>
        <p:txBody>
          <a:bodyPr wrap="square">
            <a:spAutoFit/>
          </a:bodyPr>
          <a:lstStyle/>
          <a:p>
            <a:pPr algn="ctr">
              <a:lnSpc>
                <a:spcPct val="115000"/>
              </a:lnSpc>
              <a:spcBef>
                <a:spcPts val="600"/>
              </a:spcBef>
              <a:spcAft>
                <a:spcPts val="600"/>
              </a:spcAft>
            </a:pPr>
            <a:r>
              <a:rPr lang="en-US"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a. </a:t>
            </a:r>
            <a:r>
              <a:rPr lang="en-US" sz="16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Nguyên</a:t>
            </a:r>
            <a:r>
              <a:rPr lang="en-US" sz="16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nhân</a:t>
            </a:r>
            <a:endParaRPr lang="en-US" sz="1600"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4953000" y="2362200"/>
            <a:ext cx="3886200" cy="911000"/>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bg1"/>
                </a:solidFill>
                <a:latin typeface="Tahoma" panose="020B0604030504040204" pitchFamily="34" charset="0"/>
                <a:ea typeface="Tahoma" panose="020B0604030504040204" pitchFamily="34" charset="0"/>
                <a:cs typeface="Tahoma" panose="020B0604030504040204" pitchFamily="34" charset="0"/>
              </a:rPr>
              <a:t>Luôn học tập, tìm hiểu để nắm vững và nghiêm chỉnh chấp hành Luật Giao thông đường bộ.</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4953000" y="3813400"/>
            <a:ext cx="3886200" cy="911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Phải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luôn</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ập</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trung</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và </a:t>
            </a: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chú ý quan sát khi đi đường.</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4953000" y="5185000"/>
            <a:ext cx="3886200" cy="898300"/>
          </a:xfrm>
          <a:prstGeom prst="rect">
            <a:avLst/>
          </a:prstGeom>
          <a:solidFill>
            <a:srgbClr val="CC00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Thường xuyên tự xem xét việc thực hiện </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ATGT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của </a:t>
            </a: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mình để tự điều chỉnh đồng thời nhắc nhở nhau </a:t>
            </a:r>
            <a:r>
              <a:rPr lang="vi-VN"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cùn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g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thực</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hiện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495800" y="2349500"/>
            <a:ext cx="381000" cy="911000"/>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4495800" y="3800700"/>
            <a:ext cx="381000" cy="9110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4495800" y="5172300"/>
            <a:ext cx="381000" cy="911000"/>
          </a:xfrm>
          <a:prstGeom prst="rect">
            <a:avLst/>
          </a:prstGeom>
          <a:solidFill>
            <a:srgbClr val="CC00FF">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237902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10" grpId="0"/>
      <p:bldGraphic spid="5" grpId="0">
        <p:bldAsOne/>
      </p:bldGraphic>
      <p:bldP spid="6" grpId="0"/>
      <p:bldP spid="9" grpId="0"/>
      <p:bldP spid="7" grpId="0" animBg="1"/>
      <p:bldP spid="11" grpId="0" animBg="1"/>
      <p:bldP spid="15"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8600" y="533400"/>
            <a:ext cx="8153400" cy="613944"/>
          </a:xfrm>
          <a:prstGeom prst="rect">
            <a:avLst/>
          </a:prstGeom>
          <a:noFill/>
          <a:ln w="9525">
            <a:noFill/>
            <a:miter lim="800000"/>
            <a:headEnd/>
            <a:tailEnd/>
          </a:ln>
        </p:spPr>
        <p:txBody>
          <a:bodyPr anchor="ctr"/>
          <a:lstStyle/>
          <a:p>
            <a:r>
              <a:rPr lang="vi-VN" sz="2400" b="1" dirty="0"/>
              <a:t>4. Cách xử lí khi gặp </a:t>
            </a:r>
            <a:r>
              <a:rPr lang="vi-VN" sz="2400" b="1" dirty="0" smtClean="0"/>
              <a:t>TNGT </a:t>
            </a:r>
            <a:r>
              <a:rPr lang="vi-VN" sz="2400" b="1" dirty="0"/>
              <a:t>đường bộ</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Rectangle 4"/>
          <p:cNvSpPr/>
          <p:nvPr/>
        </p:nvSpPr>
        <p:spPr>
          <a:xfrm>
            <a:off x="228600" y="990600"/>
            <a:ext cx="8839200" cy="400110"/>
          </a:xfrm>
          <a:prstGeom prst="rect">
            <a:avLst/>
          </a:prstGeom>
        </p:spPr>
        <p:txBody>
          <a:bodyPr wrap="square">
            <a:spAutoFit/>
          </a:bodyPr>
          <a:lstStyle/>
          <a:p>
            <a:r>
              <a:rPr lang="vi-VN" sz="2000" i="1" dirty="0"/>
              <a:t>Bằng hiểu biết của em, hãy thảo luận với các bạn về các nội dung sau </a:t>
            </a:r>
            <a:r>
              <a:rPr lang="vi-VN" sz="2000" i="1" dirty="0" smtClean="0"/>
              <a:t>đây</a:t>
            </a:r>
            <a:r>
              <a:rPr lang="en-US" sz="2000" i="1" dirty="0" smtClean="0"/>
              <a:t>:</a:t>
            </a:r>
            <a:endParaRPr lang="en-US" sz="2000" b="1" dirty="0">
              <a:solidFill>
                <a:srgbClr val="1F497D">
                  <a:lumMod val="75000"/>
                </a:srgbClr>
              </a:solidFill>
              <a:latin typeface="Tahoma" pitchFamily="34" charset="0"/>
              <a:cs typeface="Tahoma" pitchFamily="34" charset="0"/>
            </a:endParaRPr>
          </a:p>
        </p:txBody>
      </p:sp>
      <p:sp>
        <p:nvSpPr>
          <p:cNvPr id="6" name="Rectangle 5"/>
          <p:cNvSpPr/>
          <p:nvPr/>
        </p:nvSpPr>
        <p:spPr>
          <a:xfrm>
            <a:off x="228600" y="1371600"/>
            <a:ext cx="8610600" cy="866904"/>
          </a:xfrm>
          <a:prstGeom prst="rect">
            <a:avLst/>
          </a:prstGeom>
          <a:ln>
            <a:solidFill>
              <a:srgbClr val="800000"/>
            </a:solidFill>
          </a:ln>
        </p:spPr>
        <p:txBody>
          <a:bodyPr wrap="square" lIns="182880">
            <a:spAutoFit/>
          </a:bodyPr>
          <a:lstStyle/>
          <a:p>
            <a:pPr>
              <a:lnSpc>
                <a:spcPct val="150000"/>
              </a:lnSpc>
            </a:pPr>
            <a:r>
              <a:rPr lang="en-US" dirty="0">
                <a:solidFill>
                  <a:srgbClr val="1F497D">
                    <a:lumMod val="75000"/>
                  </a:srgbClr>
                </a:solidFill>
                <a:latin typeface="Tahoma" pitchFamily="34" charset="0"/>
                <a:cs typeface="Tahoma" pitchFamily="34" charset="0"/>
              </a:rPr>
              <a:t>a) </a:t>
            </a:r>
            <a:r>
              <a:rPr lang="vi-VN" dirty="0">
                <a:solidFill>
                  <a:srgbClr val="1F497D">
                    <a:lumMod val="75000"/>
                  </a:srgbClr>
                </a:solidFill>
                <a:latin typeface="Tahoma" pitchFamily="34" charset="0"/>
                <a:cs typeface="Tahoma" pitchFamily="34" charset="0"/>
              </a:rPr>
              <a:t>Nếu em chứng kiến bạn em hoặc người đi đường bị tai nạn em sẽ làm gì?</a:t>
            </a:r>
            <a:endParaRPr lang="en-US" dirty="0">
              <a:solidFill>
                <a:srgbClr val="1F497D">
                  <a:lumMod val="75000"/>
                </a:srgbClr>
              </a:solidFill>
              <a:latin typeface="Tahoma" pitchFamily="34" charset="0"/>
              <a:cs typeface="Tahoma" pitchFamily="34" charset="0"/>
            </a:endParaRPr>
          </a:p>
          <a:p>
            <a:pPr>
              <a:lnSpc>
                <a:spcPct val="150000"/>
              </a:lnSpc>
            </a:pPr>
            <a:r>
              <a:rPr lang="en-US" dirty="0">
                <a:solidFill>
                  <a:srgbClr val="1F497D">
                    <a:lumMod val="75000"/>
                  </a:srgbClr>
                </a:solidFill>
                <a:latin typeface="Tahoma" pitchFamily="34" charset="0"/>
                <a:cs typeface="Tahoma" pitchFamily="34" charset="0"/>
              </a:rPr>
              <a:t>b) </a:t>
            </a:r>
            <a:r>
              <a:rPr lang="vi-VN" dirty="0">
                <a:solidFill>
                  <a:srgbClr val="1F497D">
                    <a:lumMod val="75000"/>
                  </a:srgbClr>
                </a:solidFill>
                <a:latin typeface="Tahoma" pitchFamily="34" charset="0"/>
                <a:cs typeface="Tahoma" pitchFamily="34" charset="0"/>
              </a:rPr>
              <a:t>Nếu em là người bị tai nạn, em sẽ làm gì?</a:t>
            </a:r>
            <a:endParaRPr lang="en-US" dirty="0">
              <a:solidFill>
                <a:srgbClr val="1F497D">
                  <a:lumMod val="75000"/>
                </a:srgbClr>
              </a:solidFill>
              <a:latin typeface="Tahoma" pitchFamily="34" charset="0"/>
              <a:cs typeface="Tahoma" pitchFamily="34" charset="0"/>
            </a:endParaRPr>
          </a:p>
        </p:txBody>
      </p:sp>
      <p:sp>
        <p:nvSpPr>
          <p:cNvPr id="7" name="Rectangle 6"/>
          <p:cNvSpPr/>
          <p:nvPr/>
        </p:nvSpPr>
        <p:spPr>
          <a:xfrm>
            <a:off x="228600" y="2362200"/>
            <a:ext cx="8610600" cy="4343400"/>
          </a:xfrm>
          <a:prstGeom prst="rect">
            <a:avLst/>
          </a:prstGeom>
          <a:solidFill>
            <a:schemeClr val="accent6">
              <a:lumMod val="40000"/>
              <a:lumOff val="60000"/>
            </a:schemeClr>
          </a:solidFill>
        </p:spPr>
        <p:txBody>
          <a:bodyPr wrap="square" anchor="ctr" anchorCtr="0">
            <a:noAutofit/>
          </a:bodyPr>
          <a:lstStyle/>
          <a:p>
            <a:pPr>
              <a:lnSpc>
                <a:spcPct val="150000"/>
              </a:lnSpc>
            </a:pPr>
            <a:r>
              <a:rPr lang="vi-VN" sz="1700" b="1" dirty="0">
                <a:latin typeface="Tahoma" panose="020B0604030504040204" pitchFamily="34" charset="0"/>
                <a:ea typeface="Tahoma" panose="020B0604030504040204" pitchFamily="34" charset="0"/>
                <a:cs typeface="Tahoma" panose="020B0604030504040204" pitchFamily="34" charset="0"/>
              </a:rPr>
              <a:t>a) Trường hợp nếu bạn cùng đi bị tai nạn (em là người đi cùng, hoặc chứng kiến người đi đường)</a:t>
            </a: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bạn bị tai nạn mà xảy ra thương tích và phải đi bệnh </a:t>
            </a:r>
            <a:r>
              <a:rPr lang="vi-VN" sz="1700" dirty="0" smtClean="0">
                <a:latin typeface="Tahoma" panose="020B0604030504040204" pitchFamily="34" charset="0"/>
                <a:ea typeface="Tahoma" panose="020B0604030504040204" pitchFamily="34" charset="0"/>
                <a:cs typeface="Tahoma" panose="020B0604030504040204" pitchFamily="34" charset="0"/>
              </a:rPr>
              <a:t>viện</a:t>
            </a:r>
            <a:r>
              <a:rPr lang="en-US" sz="1700" dirty="0" smtClean="0">
                <a:latin typeface="Tahoma" panose="020B0604030504040204" pitchFamily="34" charset="0"/>
                <a:ea typeface="Tahoma" panose="020B0604030504040204" pitchFamily="34" charset="0"/>
                <a:cs typeface="Tahoma" panose="020B0604030504040204" pitchFamily="34" charset="0"/>
              </a:rPr>
              <a:t>, </a:t>
            </a:r>
            <a:r>
              <a:rPr lang="vi-VN" sz="1700" dirty="0" smtClean="0">
                <a:latin typeface="Tahoma" panose="020B0604030504040204" pitchFamily="34" charset="0"/>
                <a:ea typeface="Tahoma" panose="020B0604030504040204" pitchFamily="34" charset="0"/>
                <a:cs typeface="Tahoma" panose="020B0604030504040204" pitchFamily="34" charset="0"/>
              </a:rPr>
              <a:t>em </a:t>
            </a:r>
            <a:r>
              <a:rPr lang="vi-VN" sz="1700" dirty="0">
                <a:latin typeface="Tahoma" panose="020B0604030504040204" pitchFamily="34" charset="0"/>
                <a:ea typeface="Tahoma" panose="020B0604030504040204" pitchFamily="34" charset="0"/>
                <a:cs typeface="Tahoma" panose="020B0604030504040204" pitchFamily="34" charset="0"/>
              </a:rPr>
              <a:t>cần</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bạn bị tai nạn nhưng chỉ bị đau và xây xát nhẹ thì em cần đưa bạn đến trung tâm y tế gần nhất hoặc phòng y tế của trường để xử lý vết thương</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329360" y="3629504"/>
            <a:ext cx="3886200" cy="2170626"/>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32587" y="3620574"/>
            <a:ext cx="3886200" cy="2170626"/>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8121" y="3591404"/>
            <a:ext cx="2971800" cy="1754326"/>
          </a:xfrm>
          <a:prstGeom prst="rect">
            <a:avLst/>
          </a:prstGeom>
          <a:noFill/>
        </p:spPr>
        <p:txBody>
          <a:bodyPr wrap="square" rtlCol="0">
            <a:spAutoFit/>
          </a:bodyPr>
          <a:lstStyle/>
          <a:p>
            <a:pPr>
              <a:lnSpc>
                <a:spcPct val="150000"/>
              </a:lnSpc>
            </a:pPr>
            <a:r>
              <a:rPr lang="vi-VN" dirty="0">
                <a:latin typeface="Tahoma" panose="020B0604030504040204" pitchFamily="34" charset="0"/>
                <a:ea typeface="Tahoma" panose="020B0604030504040204" pitchFamily="34" charset="0"/>
                <a:cs typeface="Tahoma" panose="020B0604030504040204" pitchFamily="34" charset="0"/>
              </a:rPr>
              <a:t>Gọi điện thoại cho người thân của bạn và nhà </a:t>
            </a:r>
            <a:r>
              <a:rPr lang="vi-VN" dirty="0" smtClean="0">
                <a:latin typeface="Tahoma" panose="020B0604030504040204" pitchFamily="34" charset="0"/>
                <a:ea typeface="Tahoma" panose="020B0604030504040204" pitchFamily="34" charset="0"/>
                <a:cs typeface="Tahoma" panose="020B0604030504040204" pitchFamily="34" charset="0"/>
              </a:rPr>
              <a:t>trường</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hoặc</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gọi</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cho</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số</a:t>
            </a:r>
            <a:r>
              <a:rPr lang="en-US" dirty="0" smtClean="0">
                <a:latin typeface="Tahoma" panose="020B0604030504040204" pitchFamily="34" charset="0"/>
                <a:ea typeface="Tahoma" panose="020B0604030504040204" pitchFamily="34" charset="0"/>
                <a:cs typeface="Tahoma" panose="020B0604030504040204" pitchFamily="34" charset="0"/>
              </a:rPr>
              <a:t> </a:t>
            </a:r>
            <a:r>
              <a:rPr lang="vi-VN" dirty="0" smtClean="0">
                <a:latin typeface="Tahoma" panose="020B0604030504040204" pitchFamily="34" charset="0"/>
                <a:ea typeface="Tahoma" panose="020B0604030504040204" pitchFamily="34" charset="0"/>
                <a:cs typeface="Tahoma" panose="020B0604030504040204" pitchFamily="34" charset="0"/>
              </a:rPr>
              <a:t>cấp </a:t>
            </a:r>
            <a:r>
              <a:rPr lang="vi-VN" dirty="0">
                <a:latin typeface="Tahoma" panose="020B0604030504040204" pitchFamily="34" charset="0"/>
                <a:ea typeface="Tahoma" panose="020B0604030504040204" pitchFamily="34" charset="0"/>
                <a:cs typeface="Tahoma" panose="020B0604030504040204" pitchFamily="34" charset="0"/>
              </a:rPr>
              <a:t>cứu </a:t>
            </a:r>
            <a:r>
              <a:rPr lang="vi-VN" dirty="0" smtClean="0">
                <a:latin typeface="Tahoma" panose="020B0604030504040204" pitchFamily="34" charset="0"/>
                <a:ea typeface="Tahoma" panose="020B0604030504040204" pitchFamily="34" charset="0"/>
                <a:cs typeface="Tahoma" panose="020B0604030504040204" pitchFamily="34" charset="0"/>
              </a:rPr>
              <a:t>115.</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4724400" y="3581400"/>
            <a:ext cx="3886200" cy="871072"/>
          </a:xfrm>
          <a:prstGeom prst="rect">
            <a:avLst/>
          </a:prstGeom>
          <a:noFill/>
        </p:spPr>
        <p:txBody>
          <a:bodyPr wrap="square" rtlCol="0">
            <a:spAutoFit/>
          </a:bodyPr>
          <a:lstStyle/>
          <a:p>
            <a:pPr algn="ctr">
              <a:lnSpc>
                <a:spcPct val="150000"/>
              </a:lnSpc>
            </a:pPr>
            <a:r>
              <a:rPr lang="vi-VN" dirty="0" smtClean="0">
                <a:latin typeface="Tahoma" panose="020B0604030504040204" pitchFamily="34" charset="0"/>
                <a:ea typeface="Tahoma" panose="020B0604030504040204" pitchFamily="34" charset="0"/>
                <a:cs typeface="Tahoma" panose="020B0604030504040204" pitchFamily="34" charset="0"/>
              </a:rPr>
              <a:t>Đưa </a:t>
            </a:r>
            <a:r>
              <a:rPr lang="vi-VN" dirty="0">
                <a:latin typeface="Tahoma" panose="020B0604030504040204" pitchFamily="34" charset="0"/>
                <a:ea typeface="Tahoma" panose="020B0604030504040204" pitchFamily="34" charset="0"/>
                <a:cs typeface="Tahoma" panose="020B0604030504040204" pitchFamily="34" charset="0"/>
              </a:rPr>
              <a:t>bạn </a:t>
            </a:r>
            <a:r>
              <a:rPr lang="en-US" dirty="0" smtClean="0">
                <a:latin typeface="Tahoma" panose="020B0604030504040204" pitchFamily="34" charset="0"/>
                <a:ea typeface="Tahoma" panose="020B0604030504040204" pitchFamily="34" charset="0"/>
                <a:cs typeface="Tahoma" panose="020B0604030504040204" pitchFamily="34" charset="0"/>
              </a:rPr>
              <a:t>h</a:t>
            </a:r>
            <a:r>
              <a:rPr lang="vi-VN" dirty="0" smtClean="0">
                <a:latin typeface="Tahoma" panose="020B0604030504040204" pitchFamily="34" charset="0"/>
                <a:ea typeface="Tahoma" panose="020B0604030504040204" pitchFamily="34" charset="0"/>
                <a:cs typeface="Tahoma" panose="020B0604030504040204" pitchFamily="34" charset="0"/>
              </a:rPr>
              <a:t>oặc </a:t>
            </a:r>
            <a:r>
              <a:rPr lang="vi-VN" dirty="0">
                <a:latin typeface="Tahoma" panose="020B0604030504040204" pitchFamily="34" charset="0"/>
                <a:ea typeface="Tahoma" panose="020B0604030504040204" pitchFamily="34" charset="0"/>
                <a:cs typeface="Tahoma" panose="020B0604030504040204" pitchFamily="34" charset="0"/>
              </a:rPr>
              <a:t>nhờ </a:t>
            </a:r>
            <a:r>
              <a:rPr lang="vi-VN" dirty="0" smtClean="0">
                <a:latin typeface="Tahoma" panose="020B0604030504040204" pitchFamily="34" charset="0"/>
                <a:ea typeface="Tahoma" panose="020B0604030504040204" pitchFamily="34" charset="0"/>
                <a:cs typeface="Tahoma" panose="020B0604030504040204" pitchFamily="34" charset="0"/>
              </a:rPr>
              <a:t>người </a:t>
            </a:r>
            <a:r>
              <a:rPr lang="vi-VN" dirty="0">
                <a:latin typeface="Tahoma" panose="020B0604030504040204" pitchFamily="34" charset="0"/>
                <a:ea typeface="Tahoma" panose="020B0604030504040204" pitchFamily="34" charset="0"/>
                <a:cs typeface="Tahoma" panose="020B0604030504040204" pitchFamily="34" charset="0"/>
              </a:rPr>
              <a:t>đi đường để đưa bạn tới bệnh viện</a:t>
            </a:r>
            <a:r>
              <a:rPr lang="vi-VN" dirty="0" smtClean="0">
                <a:latin typeface="Tahoma" panose="020B0604030504040204" pitchFamily="34" charset="0"/>
                <a:ea typeface="Tahoma" panose="020B0604030504040204" pitchFamily="34" charset="0"/>
                <a:cs typeface="Tahoma" panose="020B0604030504040204" pitchFamily="34" charset="0"/>
              </a:rPr>
              <a:t>.</a:t>
            </a:r>
            <a:endParaRPr lang="en-US" dirty="0"/>
          </a:p>
        </p:txBody>
      </p:sp>
      <p:pic>
        <p:nvPicPr>
          <p:cNvPr id="13" name="Picture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flipH="1">
            <a:off x="3216773" y="3808274"/>
            <a:ext cx="974227" cy="1754326"/>
          </a:xfrm>
          <a:prstGeom prst="rect">
            <a:avLst/>
          </a:prstGeom>
        </p:spPr>
      </p:pic>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10200" y="4531084"/>
            <a:ext cx="2163514" cy="1107716"/>
          </a:xfrm>
          <a:prstGeom prst="rect">
            <a:avLst/>
          </a:prstGeom>
        </p:spPr>
      </p:pic>
    </p:spTree>
    <p:extLst>
      <p:ext uri="{BB962C8B-B14F-4D97-AF65-F5344CB8AC3E}">
        <p14:creationId xmlns="" xmlns:p14="http://schemas.microsoft.com/office/powerpoint/2010/main" val="359241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wipe(down)">
                                      <p:cBhvr>
                                        <p:cTn id="4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8600" y="533400"/>
            <a:ext cx="8153400" cy="613944"/>
          </a:xfrm>
          <a:prstGeom prst="rect">
            <a:avLst/>
          </a:prstGeom>
          <a:noFill/>
          <a:ln w="9525">
            <a:noFill/>
            <a:miter lim="800000"/>
            <a:headEnd/>
            <a:tailEnd/>
          </a:ln>
        </p:spPr>
        <p:txBody>
          <a:bodyPr anchor="ctr"/>
          <a:lstStyle/>
          <a:p>
            <a:r>
              <a:rPr lang="vi-VN" sz="2400" b="1" dirty="0"/>
              <a:t>4. Cách xử lí khi gặp </a:t>
            </a:r>
            <a:r>
              <a:rPr lang="vi-VN" sz="2400" b="1" dirty="0" smtClean="0"/>
              <a:t>TNGT </a:t>
            </a:r>
            <a:r>
              <a:rPr lang="vi-VN" sz="2400" b="1" dirty="0"/>
              <a:t>đường bộ</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Rectangle 4"/>
          <p:cNvSpPr/>
          <p:nvPr/>
        </p:nvSpPr>
        <p:spPr>
          <a:xfrm>
            <a:off x="228600" y="990600"/>
            <a:ext cx="8839200" cy="400110"/>
          </a:xfrm>
          <a:prstGeom prst="rect">
            <a:avLst/>
          </a:prstGeom>
        </p:spPr>
        <p:txBody>
          <a:bodyPr wrap="square">
            <a:spAutoFit/>
          </a:bodyPr>
          <a:lstStyle/>
          <a:p>
            <a:r>
              <a:rPr lang="vi-VN" sz="2000" i="1" dirty="0"/>
              <a:t>Bằng hiểu biết của em, hãy thảo luận với các bạn về các nội dung sau </a:t>
            </a:r>
            <a:r>
              <a:rPr lang="vi-VN" sz="2000" i="1" dirty="0" smtClean="0"/>
              <a:t>đây</a:t>
            </a:r>
            <a:r>
              <a:rPr lang="en-US" sz="2000" i="1" dirty="0" smtClean="0"/>
              <a:t>:</a:t>
            </a:r>
            <a:endParaRPr lang="en-US" sz="2000" b="1" dirty="0">
              <a:solidFill>
                <a:srgbClr val="1F497D">
                  <a:lumMod val="75000"/>
                </a:srgbClr>
              </a:solidFill>
              <a:latin typeface="Tahoma" pitchFamily="34" charset="0"/>
              <a:cs typeface="Tahoma" pitchFamily="34" charset="0"/>
            </a:endParaRPr>
          </a:p>
        </p:txBody>
      </p:sp>
      <p:sp>
        <p:nvSpPr>
          <p:cNvPr id="6" name="Rectangle 5"/>
          <p:cNvSpPr/>
          <p:nvPr/>
        </p:nvSpPr>
        <p:spPr>
          <a:xfrm>
            <a:off x="228600" y="1371600"/>
            <a:ext cx="8610600" cy="866904"/>
          </a:xfrm>
          <a:prstGeom prst="rect">
            <a:avLst/>
          </a:prstGeom>
          <a:ln>
            <a:solidFill>
              <a:srgbClr val="800000"/>
            </a:solidFill>
          </a:ln>
        </p:spPr>
        <p:txBody>
          <a:bodyPr wrap="square" lIns="182880">
            <a:spAutoFit/>
          </a:bodyPr>
          <a:lstStyle/>
          <a:p>
            <a:pPr>
              <a:lnSpc>
                <a:spcPct val="150000"/>
              </a:lnSpc>
            </a:pPr>
            <a:r>
              <a:rPr lang="en-US" dirty="0" smtClean="0">
                <a:solidFill>
                  <a:srgbClr val="1F497D">
                    <a:lumMod val="75000"/>
                  </a:srgbClr>
                </a:solidFill>
                <a:latin typeface="Tahoma" pitchFamily="34" charset="0"/>
                <a:cs typeface="Tahoma" pitchFamily="34" charset="0"/>
              </a:rPr>
              <a:t>a) </a:t>
            </a:r>
            <a:r>
              <a:rPr lang="vi-VN" dirty="0" smtClean="0">
                <a:solidFill>
                  <a:srgbClr val="1F497D">
                    <a:lumMod val="75000"/>
                  </a:srgbClr>
                </a:solidFill>
                <a:latin typeface="Tahoma" pitchFamily="34" charset="0"/>
                <a:cs typeface="Tahoma" pitchFamily="34" charset="0"/>
              </a:rPr>
              <a:t>Nếu </a:t>
            </a:r>
            <a:r>
              <a:rPr lang="vi-VN" dirty="0">
                <a:solidFill>
                  <a:srgbClr val="1F497D">
                    <a:lumMod val="75000"/>
                  </a:srgbClr>
                </a:solidFill>
                <a:latin typeface="Tahoma" pitchFamily="34" charset="0"/>
                <a:cs typeface="Tahoma" pitchFamily="34" charset="0"/>
              </a:rPr>
              <a:t>em chứng kiến bạn em hoặc người đi đường bị tai nạn em sẽ làm </a:t>
            </a:r>
            <a:r>
              <a:rPr lang="vi-VN" dirty="0" smtClean="0">
                <a:solidFill>
                  <a:srgbClr val="1F497D">
                    <a:lumMod val="75000"/>
                  </a:srgbClr>
                </a:solidFill>
                <a:latin typeface="Tahoma" pitchFamily="34" charset="0"/>
                <a:cs typeface="Tahoma" pitchFamily="34" charset="0"/>
              </a:rPr>
              <a:t>gì?</a:t>
            </a:r>
            <a:endParaRPr lang="en-US" dirty="0" smtClean="0">
              <a:solidFill>
                <a:srgbClr val="1F497D">
                  <a:lumMod val="75000"/>
                </a:srgbClr>
              </a:solidFill>
              <a:latin typeface="Tahoma" pitchFamily="34" charset="0"/>
              <a:cs typeface="Tahoma" pitchFamily="34" charset="0"/>
            </a:endParaRPr>
          </a:p>
          <a:p>
            <a:pPr>
              <a:lnSpc>
                <a:spcPct val="150000"/>
              </a:lnSpc>
            </a:pPr>
            <a:r>
              <a:rPr lang="en-US" dirty="0" smtClean="0">
                <a:solidFill>
                  <a:srgbClr val="1F497D">
                    <a:lumMod val="75000"/>
                  </a:srgbClr>
                </a:solidFill>
                <a:latin typeface="Tahoma" pitchFamily="34" charset="0"/>
                <a:cs typeface="Tahoma" pitchFamily="34" charset="0"/>
              </a:rPr>
              <a:t>b) </a:t>
            </a:r>
            <a:r>
              <a:rPr lang="vi-VN" dirty="0" smtClean="0">
                <a:solidFill>
                  <a:srgbClr val="1F497D">
                    <a:lumMod val="75000"/>
                  </a:srgbClr>
                </a:solidFill>
                <a:latin typeface="Tahoma" pitchFamily="34" charset="0"/>
                <a:cs typeface="Tahoma" pitchFamily="34" charset="0"/>
              </a:rPr>
              <a:t>Nếu </a:t>
            </a:r>
            <a:r>
              <a:rPr lang="vi-VN" dirty="0">
                <a:solidFill>
                  <a:srgbClr val="1F497D">
                    <a:lumMod val="75000"/>
                  </a:srgbClr>
                </a:solidFill>
                <a:latin typeface="Tahoma" pitchFamily="34" charset="0"/>
                <a:cs typeface="Tahoma" pitchFamily="34" charset="0"/>
              </a:rPr>
              <a:t>em là người bị tai nạn, em sẽ làm gì</a:t>
            </a:r>
            <a:r>
              <a:rPr lang="vi-VN" dirty="0" smtClean="0">
                <a:solidFill>
                  <a:srgbClr val="1F497D">
                    <a:lumMod val="75000"/>
                  </a:srgbClr>
                </a:solidFill>
                <a:latin typeface="Tahoma" pitchFamily="34" charset="0"/>
                <a:cs typeface="Tahoma" pitchFamily="34" charset="0"/>
              </a:rPr>
              <a:t>?</a:t>
            </a:r>
            <a:endParaRPr lang="en-US" dirty="0">
              <a:solidFill>
                <a:srgbClr val="1F497D">
                  <a:lumMod val="75000"/>
                </a:srgbClr>
              </a:solidFill>
              <a:latin typeface="Tahoma" pitchFamily="34" charset="0"/>
              <a:cs typeface="Tahoma" pitchFamily="34" charset="0"/>
            </a:endParaRPr>
          </a:p>
        </p:txBody>
      </p:sp>
      <p:sp>
        <p:nvSpPr>
          <p:cNvPr id="8" name="Rectangle 7"/>
          <p:cNvSpPr/>
          <p:nvPr/>
        </p:nvSpPr>
        <p:spPr>
          <a:xfrm>
            <a:off x="228600" y="2362200"/>
            <a:ext cx="8610600" cy="4419600"/>
          </a:xfrm>
          <a:prstGeom prst="rect">
            <a:avLst/>
          </a:prstGeom>
          <a:solidFill>
            <a:schemeClr val="accent6">
              <a:lumMod val="40000"/>
              <a:lumOff val="60000"/>
            </a:schemeClr>
          </a:solidFill>
        </p:spPr>
        <p:txBody>
          <a:bodyPr wrap="square" anchor="ctr" anchorCtr="0">
            <a:noAutofit/>
          </a:bodyPr>
          <a:lstStyle/>
          <a:p>
            <a:pPr>
              <a:lnSpc>
                <a:spcPct val="150000"/>
              </a:lnSpc>
            </a:pPr>
            <a:endParaRPr lang="en-US" sz="17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vi-VN" sz="1700" b="1" dirty="0">
                <a:latin typeface="Tahoma" panose="020B0604030504040204" pitchFamily="34" charset="0"/>
                <a:ea typeface="Tahoma" panose="020B0604030504040204" pitchFamily="34" charset="0"/>
                <a:cs typeface="Tahoma" panose="020B0604030504040204" pitchFamily="34" charset="0"/>
              </a:rPr>
              <a:t>b) Trường hợp nếu em là người bị tai nạn</a:t>
            </a: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bị tai nạn mà xảy ra thương tích và phải đi bệnh </a:t>
            </a:r>
            <a:r>
              <a:rPr lang="vi-VN" sz="1700" dirty="0" smtClean="0">
                <a:latin typeface="Tahoma" panose="020B0604030504040204" pitchFamily="34" charset="0"/>
                <a:ea typeface="Tahoma" panose="020B0604030504040204" pitchFamily="34" charset="0"/>
                <a:cs typeface="Tahoma" panose="020B0604030504040204" pitchFamily="34" charset="0"/>
              </a:rPr>
              <a:t>viện, </a:t>
            </a:r>
            <a:r>
              <a:rPr lang="vi-VN" sz="1700" dirty="0">
                <a:latin typeface="Tahoma" panose="020B0604030504040204" pitchFamily="34" charset="0"/>
                <a:ea typeface="Tahoma" panose="020B0604030504040204" pitchFamily="34" charset="0"/>
                <a:cs typeface="Tahoma" panose="020B0604030504040204" pitchFamily="34" charset="0"/>
              </a:rPr>
              <a:t>em cần</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bị tai nạn nhưng chỉ bị đau và xây xát </a:t>
            </a:r>
            <a:r>
              <a:rPr lang="vi-VN" sz="1700" dirty="0" smtClean="0">
                <a:latin typeface="Tahoma" panose="020B0604030504040204" pitchFamily="34" charset="0"/>
                <a:ea typeface="Tahoma" panose="020B0604030504040204" pitchFamily="34" charset="0"/>
                <a:cs typeface="Tahoma" panose="020B0604030504040204" pitchFamily="34" charset="0"/>
              </a:rPr>
              <a:t>nhẹ</a:t>
            </a:r>
            <a:r>
              <a:rPr lang="en-US" sz="1700" dirty="0" smtClean="0">
                <a:latin typeface="Tahoma" panose="020B0604030504040204" pitchFamily="34" charset="0"/>
                <a:ea typeface="Tahoma" panose="020B0604030504040204" pitchFamily="34" charset="0"/>
                <a:cs typeface="Tahoma" panose="020B0604030504040204" pitchFamily="34" charset="0"/>
              </a:rPr>
              <a:t>:</a:t>
            </a:r>
            <a:r>
              <a:rPr lang="vi-VN" sz="1700" dirty="0" smtClean="0">
                <a:latin typeface="Tahoma" panose="020B0604030504040204" pitchFamily="34" charset="0"/>
                <a:ea typeface="Tahoma" panose="020B0604030504040204" pitchFamily="34" charset="0"/>
                <a:cs typeface="Tahoma" panose="020B0604030504040204" pitchFamily="34" charset="0"/>
              </a:rPr>
              <a:t> </a:t>
            </a:r>
            <a:r>
              <a:rPr lang="vi-VN" sz="1700" dirty="0">
                <a:latin typeface="Tahoma" panose="020B0604030504040204" pitchFamily="34" charset="0"/>
                <a:ea typeface="Tahoma" panose="020B0604030504040204" pitchFamily="34" charset="0"/>
                <a:cs typeface="Tahoma" panose="020B0604030504040204" pitchFamily="34" charset="0"/>
              </a:rPr>
              <a:t>em cần đến trung tâm y tế gần nhất hoặc phòng y tế của trường để xử lý vết thương.</a:t>
            </a:r>
            <a:endParaRPr lang="en-US" sz="17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17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29360" y="3592204"/>
            <a:ext cx="3886200" cy="2131725"/>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32587" y="3583274"/>
            <a:ext cx="3886200" cy="2131725"/>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800" y="3545175"/>
            <a:ext cx="2895600" cy="2169825"/>
          </a:xfrm>
          <a:prstGeom prst="rect">
            <a:avLst/>
          </a:prstGeom>
          <a:noFill/>
        </p:spPr>
        <p:txBody>
          <a:bodyPr wrap="square" rtlCol="0">
            <a:spAutoFit/>
          </a:bodyPr>
          <a:lstStyle/>
          <a:p>
            <a:pPr marL="285750" indent="-285750">
              <a:lnSpc>
                <a:spcPct val="150000"/>
              </a:lnSpc>
              <a:buFont typeface="Tahoma" panose="020B0604030504040204" pitchFamily="34" charset="0"/>
              <a:buChar char="+"/>
            </a:pPr>
            <a:r>
              <a:rPr lang="vi-VN" dirty="0">
                <a:latin typeface="Tahoma" panose="020B0604030504040204" pitchFamily="34" charset="0"/>
                <a:ea typeface="Tahoma" panose="020B0604030504040204" pitchFamily="34" charset="0"/>
                <a:cs typeface="Tahoma" panose="020B0604030504040204" pitchFamily="34" charset="0"/>
              </a:rPr>
              <a:t>Gọi điện thoại, hoặc nhờ người gọi điện cho người thân và nhà trường</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hoặc</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gọi</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cho</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số</a:t>
            </a:r>
            <a:r>
              <a:rPr lang="en-US" dirty="0" smtClean="0">
                <a:latin typeface="Tahoma" panose="020B0604030504040204" pitchFamily="34" charset="0"/>
                <a:ea typeface="Tahoma" panose="020B0604030504040204" pitchFamily="34" charset="0"/>
                <a:cs typeface="Tahoma" panose="020B0604030504040204" pitchFamily="34" charset="0"/>
              </a:rPr>
              <a:t> </a:t>
            </a:r>
            <a:r>
              <a:rPr lang="vi-VN" dirty="0" smtClean="0">
                <a:latin typeface="Tahoma" panose="020B0604030504040204" pitchFamily="34" charset="0"/>
                <a:ea typeface="Tahoma" panose="020B0604030504040204" pitchFamily="34" charset="0"/>
                <a:cs typeface="Tahoma" panose="020B0604030504040204" pitchFamily="34" charset="0"/>
              </a:rPr>
              <a:t>cấp </a:t>
            </a:r>
            <a:r>
              <a:rPr lang="vi-VN" dirty="0">
                <a:latin typeface="Tahoma" panose="020B0604030504040204" pitchFamily="34" charset="0"/>
                <a:ea typeface="Tahoma" panose="020B0604030504040204" pitchFamily="34" charset="0"/>
                <a:cs typeface="Tahoma" panose="020B0604030504040204" pitchFamily="34" charset="0"/>
              </a:rPr>
              <a:t>cứu </a:t>
            </a:r>
            <a:r>
              <a:rPr lang="vi-VN" dirty="0" smtClean="0">
                <a:latin typeface="Tahoma" panose="020B0604030504040204" pitchFamily="34" charset="0"/>
                <a:ea typeface="Tahoma" panose="020B0604030504040204" pitchFamily="34" charset="0"/>
                <a:cs typeface="Tahoma" panose="020B0604030504040204" pitchFamily="34" charset="0"/>
              </a:rPr>
              <a:t>115.</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flipH="1">
            <a:off x="3216773" y="3808274"/>
            <a:ext cx="974227" cy="1754326"/>
          </a:xfrm>
          <a:prstGeom prst="rect">
            <a:avLst/>
          </a:prstGeom>
        </p:spPr>
      </p:pic>
      <p:sp>
        <p:nvSpPr>
          <p:cNvPr id="14" name="TextBox 13"/>
          <p:cNvSpPr txBox="1"/>
          <p:nvPr/>
        </p:nvSpPr>
        <p:spPr>
          <a:xfrm>
            <a:off x="4724400" y="3621375"/>
            <a:ext cx="3886200" cy="871072"/>
          </a:xfrm>
          <a:prstGeom prst="rect">
            <a:avLst/>
          </a:prstGeom>
          <a:noFill/>
        </p:spPr>
        <p:txBody>
          <a:bodyPr wrap="square" rtlCol="0">
            <a:spAutoFit/>
          </a:bodyPr>
          <a:lstStyle/>
          <a:p>
            <a:pPr marL="285750" indent="-285750">
              <a:lnSpc>
                <a:spcPct val="150000"/>
              </a:lnSpc>
              <a:buFont typeface="Tahoma" panose="020B0604030504040204" pitchFamily="34" charset="0"/>
              <a:buChar char="+"/>
            </a:pPr>
            <a:r>
              <a:rPr lang="vi-VN" dirty="0">
                <a:latin typeface="Tahoma" panose="020B0604030504040204" pitchFamily="34" charset="0"/>
                <a:ea typeface="Tahoma" panose="020B0604030504040204" pitchFamily="34" charset="0"/>
                <a:cs typeface="Tahoma" panose="020B0604030504040204" pitchFamily="34" charset="0"/>
              </a:rPr>
              <a:t>Nhờ sự giúp đỡ của người đi đường để đưa tới bệnh </a:t>
            </a:r>
            <a:r>
              <a:rPr lang="vi-VN" dirty="0" smtClean="0">
                <a:latin typeface="Tahoma" panose="020B0604030504040204" pitchFamily="34" charset="0"/>
                <a:ea typeface="Tahoma" panose="020B0604030504040204" pitchFamily="34" charset="0"/>
                <a:cs typeface="Tahoma" panose="020B0604030504040204" pitchFamily="34" charset="0"/>
              </a:rPr>
              <a:t>viện</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p>
        </p:txBody>
      </p:sp>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10200" y="4531084"/>
            <a:ext cx="2163514" cy="1107716"/>
          </a:xfrm>
          <a:prstGeom prst="rect">
            <a:avLst/>
          </a:prstGeom>
        </p:spPr>
      </p:pic>
    </p:spTree>
    <p:extLst>
      <p:ext uri="{BB962C8B-B14F-4D97-AF65-F5344CB8AC3E}">
        <p14:creationId xmlns="" xmlns:p14="http://schemas.microsoft.com/office/powerpoint/2010/main" val="196094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noFill/>
          <a:ln>
            <a:miter lim="800000"/>
            <a:headEnd/>
            <a:tailEnd/>
          </a:ln>
        </p:spPr>
        <p:txBody>
          <a:bodyPr/>
          <a:lstStyle/>
          <a:p>
            <a:fld id="{938C9F7D-B2D9-4359-A661-2BCC20E9208F}" type="slidenum">
              <a:rPr lang="en-US" altLang="en-US"/>
              <a:pPr/>
              <a:t>23</a:t>
            </a:fld>
            <a:endParaRPr lang="en-US" altLang="en-US"/>
          </a:p>
        </p:txBody>
      </p:sp>
      <p:sp>
        <p:nvSpPr>
          <p:cNvPr id="6" name="Rectangle 5"/>
          <p:cNvSpPr>
            <a:spLocks noChangeArrowheads="1"/>
          </p:cNvSpPr>
          <p:nvPr/>
        </p:nvSpPr>
        <p:spPr bwMode="auto">
          <a:xfrm>
            <a:off x="304800" y="533400"/>
            <a:ext cx="8534400" cy="1085169"/>
          </a:xfrm>
          <a:prstGeom prst="rect">
            <a:avLst/>
          </a:prstGeom>
          <a:noFill/>
          <a:ln w="9525">
            <a:noFill/>
            <a:miter lim="800000"/>
            <a:headEnd/>
            <a:tailEnd/>
          </a:ln>
        </p:spPr>
        <p:txBody>
          <a:bodyPr wrap="square">
            <a:spAutoFit/>
          </a:bodyPr>
          <a:lstStyle/>
          <a:p>
            <a:pPr algn="just" eaLnBrk="1" hangingPunct="1">
              <a:lnSpc>
                <a:spcPct val="150000"/>
              </a:lnSpc>
            </a:pPr>
            <a:r>
              <a:rPr lang="en-US" altLang="en-US" sz="2200" b="1" dirty="0" smtClean="0">
                <a:solidFill>
                  <a:srgbClr val="215968"/>
                </a:solidFill>
                <a:latin typeface="Tahoma" pitchFamily="34" charset="0"/>
                <a:cs typeface="Tahoma" pitchFamily="34" charset="0"/>
              </a:rPr>
              <a:t>1</a:t>
            </a:r>
            <a:r>
              <a:rPr lang="vi-VN" sz="2400" b="1" dirty="0"/>
              <a:t>. </a:t>
            </a:r>
            <a:r>
              <a:rPr lang="vi-VN" sz="2200" b="1" dirty="0">
                <a:solidFill>
                  <a:srgbClr val="215968"/>
                </a:solidFill>
                <a:latin typeface="Tahoma" pitchFamily="34" charset="0"/>
                <a:cs typeface="Tahoma" pitchFamily="34" charset="0"/>
              </a:rPr>
              <a:t>Hãy chỉ ra những lỗi vi phạm ATGT của những người trong ảnh dưới đây:</a:t>
            </a:r>
            <a:endParaRPr lang="en-US" altLang="en-US" sz="2200" b="1"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8" name="Picture 7" descr="Vi pham giao thong xe dap.jpg"/>
          <p:cNvPicPr/>
          <p:nvPr/>
        </p:nvPicPr>
        <p:blipFill>
          <a:blip r:embed="rId3" cstate="print"/>
          <a:stretch>
            <a:fillRect/>
          </a:stretch>
        </p:blipFill>
        <p:spPr>
          <a:xfrm>
            <a:off x="801576" y="1732829"/>
            <a:ext cx="2990850" cy="1869631"/>
          </a:xfrm>
          <a:prstGeom prst="rect">
            <a:avLst/>
          </a:prstGeom>
        </p:spPr>
      </p:pic>
      <p:pic>
        <p:nvPicPr>
          <p:cNvPr id="9" name="Picture 8" descr="antoangiaothong.jpg"/>
          <p:cNvPicPr/>
          <p:nvPr/>
        </p:nvPicPr>
        <p:blipFill>
          <a:blip r:embed="rId4"/>
          <a:stretch>
            <a:fillRect/>
          </a:stretch>
        </p:blipFill>
        <p:spPr>
          <a:xfrm>
            <a:off x="4505960" y="1711768"/>
            <a:ext cx="2990850" cy="1869631"/>
          </a:xfrm>
          <a:prstGeom prst="rect">
            <a:avLst/>
          </a:prstGeom>
        </p:spPr>
      </p:pic>
      <p:pic>
        <p:nvPicPr>
          <p:cNvPr id="10" name="Picture 9" descr="dung-sau-xe-dap-a5fd2.jpg"/>
          <p:cNvPicPr/>
          <p:nvPr/>
        </p:nvPicPr>
        <p:blipFill>
          <a:blip r:embed="rId5"/>
          <a:stretch>
            <a:fillRect/>
          </a:stretch>
        </p:blipFill>
        <p:spPr>
          <a:xfrm>
            <a:off x="4505960" y="4275160"/>
            <a:ext cx="2990850" cy="1869631"/>
          </a:xfrm>
          <a:prstGeom prst="rect">
            <a:avLst/>
          </a:prstGeom>
        </p:spPr>
      </p:pic>
      <p:pic>
        <p:nvPicPr>
          <p:cNvPr id="11" name="Picture 10" descr="C:\Users\F31208\Desktop\Mo mat cave\Mo mat cave\nam-kep-ba-a5fd2.jpg"/>
          <p:cNvPicPr/>
          <p:nvPr/>
        </p:nvPicPr>
        <p:blipFill>
          <a:blip r:embed="rId6">
            <a:extLst>
              <a:ext uri="{28A0092B-C50C-407E-A947-70E740481C1C}">
                <a14:useLocalDpi xmlns="" xmlns:a14="http://schemas.microsoft.com/office/drawing/2010/main" val="0"/>
              </a:ext>
            </a:extLst>
          </a:blip>
          <a:srcRect/>
          <a:stretch>
            <a:fillRect/>
          </a:stretch>
        </p:blipFill>
        <p:spPr bwMode="auto">
          <a:xfrm>
            <a:off x="801576" y="4330362"/>
            <a:ext cx="2990850" cy="1869631"/>
          </a:xfrm>
          <a:prstGeom prst="rect">
            <a:avLst/>
          </a:prstGeom>
          <a:noFill/>
          <a:ln>
            <a:noFill/>
          </a:ln>
        </p:spPr>
      </p:pic>
      <p:sp>
        <p:nvSpPr>
          <p:cNvPr id="3" name="Rectangle 2"/>
          <p:cNvSpPr/>
          <p:nvPr/>
        </p:nvSpPr>
        <p:spPr>
          <a:xfrm>
            <a:off x="748892" y="3609611"/>
            <a:ext cx="3222357" cy="352789"/>
          </a:xfrm>
          <a:prstGeom prst="rect">
            <a:avLst/>
          </a:prstGeom>
        </p:spPr>
        <p:txBody>
          <a:bodyPr wrap="none">
            <a:spAutoFit/>
          </a:bodyPr>
          <a:lstStyle/>
          <a:p>
            <a:pPr>
              <a:lnSpc>
                <a:spcPct val="115000"/>
              </a:lnSpc>
              <a:spcAft>
                <a:spcPts val="1000"/>
              </a:spcAft>
            </a:pP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1600" i="1" dirty="0" smtClean="0">
                <a:latin typeface="Times New Roman" panose="02020603050405020304" pitchFamily="18" charset="0"/>
                <a:ea typeface="Calibri" panose="020F0502020204030204" pitchFamily="34" charset="0"/>
                <a:cs typeface="Times New Roman" panose="02020603050405020304" pitchFamily="18" charset="0"/>
                <a:hlinkClick r:id="rId7" action="ppaction://hlinkfile"/>
              </a:rPr>
              <a:t>Di xe dap dan hang ngan.mp4</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557804" y="3561622"/>
            <a:ext cx="2833596" cy="352789"/>
          </a:xfrm>
          <a:prstGeom prst="rect">
            <a:avLst/>
          </a:prstGeom>
        </p:spPr>
        <p:txBody>
          <a:bodyPr wrap="none">
            <a:spAutoFit/>
          </a:bodyPr>
          <a:lstStyle/>
          <a:p>
            <a:pPr>
              <a:lnSpc>
                <a:spcPct val="115000"/>
              </a:lnSpc>
              <a:spcAft>
                <a:spcPts val="1000"/>
              </a:spcAft>
            </a:pPr>
            <a:r>
              <a:rPr lang="en-US" sz="16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600" i="1" dirty="0">
                <a:latin typeface="Times New Roman" panose="02020603050405020304" pitchFamily="18" charset="0"/>
                <a:ea typeface="Calibri" panose="020F0502020204030204" pitchFamily="34" charset="0"/>
                <a:cs typeface="Times New Roman" panose="02020603050405020304" pitchFamily="18" charset="0"/>
              </a:rPr>
              <a:t>: antoangiaothong.gov.vn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169128" y="6200411"/>
            <a:ext cx="2028119" cy="352789"/>
          </a:xfrm>
          <a:prstGeom prst="rect">
            <a:avLst/>
          </a:prstGeom>
        </p:spPr>
        <p:txBody>
          <a:bodyPr wrap="none">
            <a:spAutoFit/>
          </a:bodyPr>
          <a:lstStyle/>
          <a:p>
            <a:pPr>
              <a:lnSpc>
                <a:spcPct val="115000"/>
              </a:lnSpc>
              <a:spcAft>
                <a:spcPts val="1000"/>
              </a:spcAft>
            </a:pPr>
            <a:r>
              <a:rPr lang="en-US" sz="16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600" i="1" dirty="0">
                <a:latin typeface="Times New Roman" panose="02020603050405020304" pitchFamily="18" charset="0"/>
                <a:ea typeface="Calibri" panose="020F0502020204030204" pitchFamily="34" charset="0"/>
                <a:cs typeface="Times New Roman" panose="02020603050405020304" pitchFamily="18" charset="0"/>
              </a:rPr>
              <a:t>: giadinh.net.vn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927075" y="6138171"/>
            <a:ext cx="2028119" cy="352789"/>
          </a:xfrm>
          <a:prstGeom prst="rect">
            <a:avLst/>
          </a:prstGeom>
        </p:spPr>
        <p:txBody>
          <a:bodyPr wrap="none">
            <a:spAutoFit/>
          </a:bodyPr>
          <a:lstStyle/>
          <a:p>
            <a:pPr>
              <a:lnSpc>
                <a:spcPct val="115000"/>
              </a:lnSpc>
              <a:spcAft>
                <a:spcPts val="1000"/>
              </a:spcAft>
            </a:pPr>
            <a:r>
              <a:rPr lang="en-US" sz="16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600" i="1" dirty="0">
                <a:latin typeface="Times New Roman" panose="02020603050405020304" pitchFamily="18" charset="0"/>
                <a:ea typeface="Calibri" panose="020F0502020204030204" pitchFamily="34" charset="0"/>
                <a:cs typeface="Times New Roman" panose="02020603050405020304" pitchFamily="18" charset="0"/>
              </a:rPr>
              <a:t>: giadinh.net.vn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7798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xfrm>
            <a:off x="6553200" y="5283200"/>
            <a:ext cx="2133600" cy="476250"/>
          </a:xfrm>
          <a:noFill/>
        </p:spPr>
        <p:txBody>
          <a:bodyPr/>
          <a:lstStyle/>
          <a:p>
            <a:fld id="{B4C6A0E7-5030-4535-9E7F-48B14673DD72}" type="slidenum">
              <a:rPr lang="en-US" altLang="en-US" smtClean="0">
                <a:latin typeface="Arial" pitchFamily="34" charset="0"/>
                <a:cs typeface="Arial" pitchFamily="34" charset="0"/>
              </a:rPr>
              <a:pPr/>
              <a:t>24</a:t>
            </a:fld>
            <a:endParaRPr lang="en-US" altLang="en-US" smtClean="0">
              <a:latin typeface="Arial" pitchFamily="34" charset="0"/>
              <a:cs typeface="Arial" pitchFamily="34" charset="0"/>
            </a:endParaRPr>
          </a:p>
        </p:txBody>
      </p:sp>
      <p:sp>
        <p:nvSpPr>
          <p:cNvPr id="7" name="Text Box 4"/>
          <p:cNvSpPr txBox="1">
            <a:spLocks noChangeArrowheads="1"/>
          </p:cNvSpPr>
          <p:nvPr/>
        </p:nvSpPr>
        <p:spPr bwMode="auto">
          <a:xfrm>
            <a:off x="104775" y="723027"/>
            <a:ext cx="8934450" cy="769441"/>
          </a:xfrm>
          <a:prstGeom prst="rect">
            <a:avLst/>
          </a:prstGeom>
          <a:gradFill rotWithShape="1">
            <a:gsLst>
              <a:gs pos="0">
                <a:srgbClr val="FFFF99"/>
              </a:gs>
              <a:gs pos="50000">
                <a:schemeClr val="bg1"/>
              </a:gs>
              <a:gs pos="100000">
                <a:srgbClr val="FFFF99"/>
              </a:gs>
            </a:gsLst>
            <a:lin ang="5400000" scaled="1"/>
          </a:gradFill>
          <a:ln w="9525" algn="ctr">
            <a:solidFill>
              <a:srgbClr val="FF0000"/>
            </a:solidFill>
            <a:miter lim="800000"/>
            <a:headEnd/>
            <a:tailEnd/>
          </a:ln>
          <a:effectLst/>
        </p:spPr>
        <p:txBody>
          <a:bodyPr anchor="b">
            <a:spAutoFit/>
          </a:bodyPr>
          <a:lstStyle/>
          <a:p>
            <a:pPr marL="342900" indent="-342900">
              <a:defRPr/>
            </a:pPr>
            <a:r>
              <a:rPr kumimoji="1" lang="en-US" sz="2200" b="1" dirty="0" smtClean="0">
                <a:latin typeface="Tahoma" pitchFamily="34" charset="0"/>
                <a:ea typeface="Osaka" charset="-128"/>
                <a:cs typeface="Tahoma" pitchFamily="34" charset="0"/>
              </a:rPr>
              <a:t>3. </a:t>
            </a:r>
            <a:r>
              <a:rPr kumimoji="1" lang="en-US" sz="2200" b="1" dirty="0" err="1" smtClean="0">
                <a:latin typeface="Tahoma" pitchFamily="34" charset="0"/>
                <a:ea typeface="Osaka" charset="-128"/>
                <a:cs typeface="Tahoma" pitchFamily="34" charset="0"/>
              </a:rPr>
              <a:t>Nguyên</a:t>
            </a:r>
            <a:r>
              <a:rPr kumimoji="1" lang="en-US" sz="2200" b="1" dirty="0" smtClean="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nhân</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gây</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ra</a:t>
            </a:r>
            <a:r>
              <a:rPr kumimoji="1" lang="en-US" sz="2200" b="1" dirty="0">
                <a:latin typeface="Tahoma" pitchFamily="34" charset="0"/>
                <a:ea typeface="Osaka" charset="-128"/>
                <a:cs typeface="Tahoma" pitchFamily="34" charset="0"/>
              </a:rPr>
              <a:t> </a:t>
            </a:r>
            <a:r>
              <a:rPr kumimoji="1" lang="en-US" sz="2200" b="1" dirty="0" smtClean="0">
                <a:latin typeface="Tahoma" pitchFamily="34" charset="0"/>
                <a:ea typeface="Osaka" charset="-128"/>
                <a:cs typeface="Tahoma" pitchFamily="34" charset="0"/>
              </a:rPr>
              <a:t>TNGT </a:t>
            </a:r>
            <a:r>
              <a:rPr kumimoji="1" lang="en-US" sz="2200" b="1" dirty="0" err="1" smtClean="0">
                <a:latin typeface="Tahoma" pitchFamily="34" charset="0"/>
                <a:ea typeface="Osaka" charset="-128"/>
                <a:cs typeface="Tahoma" pitchFamily="34" charset="0"/>
              </a:rPr>
              <a:t>trong</a:t>
            </a:r>
            <a:r>
              <a:rPr kumimoji="1" lang="en-US" sz="2200" b="1" dirty="0" smtClean="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tình</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huống</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này</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là</a:t>
            </a:r>
            <a:r>
              <a:rPr kumimoji="1" lang="en-US" sz="2200" b="1" dirty="0">
                <a:latin typeface="Tahoma" pitchFamily="34" charset="0"/>
                <a:ea typeface="Osaka" charset="-128"/>
                <a:cs typeface="Tahoma" pitchFamily="34" charset="0"/>
              </a:rPr>
              <a:t> </a:t>
            </a:r>
            <a:r>
              <a:rPr kumimoji="1" lang="en-US" sz="2200" b="1" dirty="0" err="1" smtClean="0">
                <a:latin typeface="Tahoma" pitchFamily="34" charset="0"/>
                <a:ea typeface="Osaka" charset="-128"/>
                <a:cs typeface="Tahoma" pitchFamily="34" charset="0"/>
              </a:rPr>
              <a:t>gì</a:t>
            </a:r>
            <a:r>
              <a:rPr kumimoji="1" lang="en-US" sz="2200" b="1" dirty="0" smtClean="0">
                <a:latin typeface="Tahoma" pitchFamily="34" charset="0"/>
                <a:ea typeface="Osaka" charset="-128"/>
                <a:cs typeface="Tahoma" pitchFamily="34" charset="0"/>
              </a:rPr>
              <a:t>?</a:t>
            </a:r>
          </a:p>
          <a:p>
            <a:pPr marL="342900" indent="-342900">
              <a:defRPr/>
            </a:pPr>
            <a:r>
              <a:rPr kumimoji="1" lang="en-US" sz="2200" b="1" dirty="0" smtClean="0">
                <a:latin typeface="Tahoma" pitchFamily="34" charset="0"/>
                <a:ea typeface="Osaka" charset="-128"/>
                <a:cs typeface="Tahoma" pitchFamily="34" charset="0"/>
              </a:rPr>
              <a:t>    </a:t>
            </a:r>
            <a:r>
              <a:rPr kumimoji="1" lang="en-US" sz="2200" b="1" dirty="0" err="1" smtClean="0">
                <a:latin typeface="Tahoma" pitchFamily="34" charset="0"/>
                <a:ea typeface="Osaka" charset="-128"/>
                <a:cs typeface="Tahoma" pitchFamily="34" charset="0"/>
              </a:rPr>
              <a:t>Làm</a:t>
            </a:r>
            <a:r>
              <a:rPr kumimoji="1" lang="en-US" sz="2200" b="1" dirty="0" smtClean="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thế</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nào</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để</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phòng</a:t>
            </a:r>
            <a:r>
              <a:rPr kumimoji="1" lang="en-US" sz="2200" b="1" dirty="0">
                <a:latin typeface="Tahoma" pitchFamily="34" charset="0"/>
                <a:ea typeface="Osaka" charset="-128"/>
                <a:cs typeface="Tahoma" pitchFamily="34" charset="0"/>
              </a:rPr>
              <a:t> </a:t>
            </a:r>
            <a:r>
              <a:rPr kumimoji="1" lang="en-US" sz="2200" b="1" dirty="0" err="1" smtClean="0">
                <a:latin typeface="Tahoma" pitchFamily="34" charset="0"/>
                <a:ea typeface="Osaka" charset="-128"/>
                <a:cs typeface="Tahoma" pitchFamily="34" charset="0"/>
              </a:rPr>
              <a:t>tránh</a:t>
            </a:r>
            <a:r>
              <a:rPr kumimoji="1" lang="en-US" sz="2200" b="1" dirty="0" smtClean="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trong</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trường</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hợp</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này</a:t>
            </a:r>
            <a:r>
              <a:rPr kumimoji="1" lang="en-US" sz="2200" b="1" dirty="0">
                <a:latin typeface="Tahoma" pitchFamily="34" charset="0"/>
                <a:ea typeface="Osaka" charset="-128"/>
                <a:cs typeface="Tahoma" pitchFamily="34" charset="0"/>
              </a:rPr>
              <a:t>?</a:t>
            </a:r>
          </a:p>
        </p:txBody>
      </p:sp>
      <p:sp>
        <p:nvSpPr>
          <p:cNvPr id="116" name="TextBox 115"/>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117" name="Rectangle 116"/>
          <p:cNvSpPr/>
          <p:nvPr/>
        </p:nvSpPr>
        <p:spPr>
          <a:xfrm>
            <a:off x="2514600" y="6335524"/>
            <a:ext cx="3837333" cy="446276"/>
          </a:xfrm>
          <a:prstGeom prst="rect">
            <a:avLst/>
          </a:prstGeom>
        </p:spPr>
        <p:txBody>
          <a:bodyPr wrap="none">
            <a:spAutoFit/>
          </a:bodyPr>
          <a:lstStyle/>
          <a:p>
            <a:pPr>
              <a:lnSpc>
                <a:spcPct val="115000"/>
              </a:lnSpc>
              <a:spcAft>
                <a:spcPts val="1000"/>
              </a:spcAft>
            </a:pPr>
            <a:r>
              <a:rPr lang="en-US"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Keo</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 day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xe</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khac</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tren</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 duong.mp4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3"/>
          <a:srcRect/>
          <a:stretch>
            <a:fillRect/>
          </a:stretch>
        </p:blipFill>
        <p:spPr bwMode="auto">
          <a:xfrm>
            <a:off x="990600" y="1585162"/>
            <a:ext cx="7019925" cy="4815638"/>
          </a:xfrm>
          <a:prstGeom prst="rect">
            <a:avLst/>
          </a:prstGeom>
          <a:noFill/>
          <a:ln w="9525">
            <a:noFill/>
            <a:miter lim="800000"/>
            <a:headEnd/>
            <a:tailEnd/>
          </a:ln>
          <a:effectLst/>
        </p:spPr>
      </p:pic>
    </p:spTree>
    <p:extLst>
      <p:ext uri="{BB962C8B-B14F-4D97-AF65-F5344CB8AC3E}">
        <p14:creationId xmlns="" xmlns:p14="http://schemas.microsoft.com/office/powerpoint/2010/main" val="12620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down)">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458200" cy="3352800"/>
          </a:xfrm>
          <a:prstGeom prst="rect">
            <a:avLst/>
          </a:prstGeom>
          <a:solidFill>
            <a:schemeClr val="accent3">
              <a:lumMod val="60000"/>
              <a:lumOff val="40000"/>
            </a:schemeClr>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vi-VN" b="0" u="none" dirty="0">
                <a:solidFill>
                  <a:schemeClr val="tx1"/>
                </a:solidFill>
              </a:rPr>
              <a:t>Vân và Thuý đang trên đường đi học về. Hai bạn đi xe đạp từ trường ra đường quốc lộ có dải phân cách cố định ở giữa. Theo quy định, hai bạn phải rẽ bên phải, đi trên phần đường dành cho xe đạp một đoạn đường khá dài mới có chỗ quay đầu xe để về nhà. Buổi trưa đầu hè mà trời đã nắng gay gắt, khiến hai bạn vừa mệt vừa khát nước. Vân nói với Thuý: “Hôm nay nắng quá, ta rẽ trái để về nhà cho nhanh, trưa nắng thế này không có các chú công an đâu!”. Thúy chưa kịp nói gì thì Vân đã rẽ trái. </a:t>
            </a:r>
            <a:endParaRPr lang="en-US" b="0" u="none" dirty="0" smtClean="0">
              <a:solidFill>
                <a:schemeClr val="tx1"/>
              </a:solidFill>
            </a:endParaRPr>
          </a:p>
        </p:txBody>
      </p:sp>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25</a:t>
            </a:fld>
            <a:endParaRPr lang="en-US" altLang="en-US"/>
          </a:p>
        </p:txBody>
      </p:sp>
      <p:sp>
        <p:nvSpPr>
          <p:cNvPr id="6" name="Rectangle 5"/>
          <p:cNvSpPr>
            <a:spLocks noChangeArrowheads="1"/>
          </p:cNvSpPr>
          <p:nvPr/>
        </p:nvSpPr>
        <p:spPr bwMode="auto">
          <a:xfrm>
            <a:off x="304800" y="685800"/>
            <a:ext cx="7620000" cy="430887"/>
          </a:xfrm>
          <a:prstGeom prst="rect">
            <a:avLst/>
          </a:prstGeom>
          <a:noFill/>
          <a:ln w="9525">
            <a:noFill/>
            <a:miter lim="800000"/>
            <a:headEnd/>
            <a:tailEnd/>
          </a:ln>
        </p:spPr>
        <p:txBody>
          <a:bodyPr wrap="square">
            <a:spAutoFit/>
          </a:bodyPr>
          <a:lstStyle/>
          <a:p>
            <a:r>
              <a:rPr lang="en-US" sz="2200" b="1" u="sng" dirty="0" smtClean="0">
                <a:solidFill>
                  <a:srgbClr val="215968"/>
                </a:solidFill>
                <a:latin typeface="Tahoma" pitchFamily="34" charset="0"/>
                <a:cs typeface="Tahoma" pitchFamily="34" charset="0"/>
              </a:rPr>
              <a:t>3</a:t>
            </a:r>
            <a:r>
              <a:rPr lang="vi-VN"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Nghiên</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cứu</a:t>
            </a:r>
            <a:r>
              <a:rPr lang="vi-VN" sz="2200" b="1" u="sng" dirty="0" smtClean="0">
                <a:solidFill>
                  <a:srgbClr val="215968"/>
                </a:solidFill>
                <a:latin typeface="Tahoma" pitchFamily="34" charset="0"/>
                <a:cs typeface="Tahoma" pitchFamily="34" charset="0"/>
              </a:rPr>
              <a:t> </a:t>
            </a:r>
            <a:r>
              <a:rPr lang="vi-VN" sz="2200" b="1" u="sng" dirty="0">
                <a:solidFill>
                  <a:srgbClr val="215968"/>
                </a:solidFill>
                <a:latin typeface="Tahoma" pitchFamily="34" charset="0"/>
                <a:cs typeface="Tahoma" pitchFamily="34" charset="0"/>
              </a:rPr>
              <a:t>tình huống sau đây</a:t>
            </a:r>
            <a:endParaRPr lang="en-US" sz="2200" b="1" u="sng"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304800" y="4919008"/>
            <a:ext cx="8458200" cy="1938992"/>
          </a:xfrm>
          <a:prstGeom prst="rect">
            <a:avLst/>
          </a:prstGeom>
          <a:solidFill>
            <a:srgbClr val="FFC000"/>
          </a:solidFill>
        </p:spPr>
        <p:txBody>
          <a:bodyPr wrap="square">
            <a:spAutoFit/>
          </a:bodyPr>
          <a:lstStyle/>
          <a:p>
            <a:pPr>
              <a:lnSpc>
                <a:spcPct val="150000"/>
              </a:lnSpc>
            </a:pPr>
            <a:r>
              <a:rPr lang="en-US" sz="2000" dirty="0" smtClean="0">
                <a:latin typeface="Tahoma" pitchFamily="34" charset="0"/>
                <a:cs typeface="Tahoma" pitchFamily="34" charset="0"/>
              </a:rPr>
              <a:t>a) H</a:t>
            </a:r>
            <a:r>
              <a:rPr lang="vi-VN" sz="2000" dirty="0" smtClean="0">
                <a:latin typeface="Tahoma" pitchFamily="34" charset="0"/>
                <a:cs typeface="Tahoma" pitchFamily="34" charset="0"/>
              </a:rPr>
              <a:t>ãy </a:t>
            </a:r>
            <a:r>
              <a:rPr lang="vi-VN" sz="2000" dirty="0">
                <a:latin typeface="Tahoma" pitchFamily="34" charset="0"/>
                <a:cs typeface="Tahoma" pitchFamily="34" charset="0"/>
              </a:rPr>
              <a:t>nhận xét hành vi tham gia giao thông của Vân</a:t>
            </a:r>
            <a:r>
              <a:rPr lang="vi-VN" sz="2000" dirty="0" smtClean="0">
                <a:latin typeface="Tahoma" pitchFamily="34" charset="0"/>
                <a:cs typeface="Tahoma" pitchFamily="34" charset="0"/>
              </a:rPr>
              <a:t>.</a:t>
            </a:r>
            <a:endParaRPr lang="en-US" sz="2000" dirty="0" smtClean="0">
              <a:latin typeface="Tahoma" pitchFamily="34" charset="0"/>
              <a:cs typeface="Tahoma" pitchFamily="34" charset="0"/>
            </a:endParaRPr>
          </a:p>
          <a:p>
            <a:pPr>
              <a:lnSpc>
                <a:spcPct val="150000"/>
              </a:lnSpc>
            </a:pPr>
            <a:r>
              <a:rPr lang="vi-VN" sz="2000" dirty="0" smtClean="0">
                <a:latin typeface="Tahoma" pitchFamily="34" charset="0"/>
                <a:cs typeface="Tahoma" pitchFamily="34" charset="0"/>
              </a:rPr>
              <a:t> </a:t>
            </a:r>
            <a:r>
              <a:rPr lang="vi-VN" sz="2000" dirty="0">
                <a:latin typeface="Tahoma" pitchFamily="34" charset="0"/>
                <a:cs typeface="Tahoma" pitchFamily="34" charset="0"/>
              </a:rPr>
              <a:t>Hành vi đó có thể gây ra hậu quả gì?</a:t>
            </a:r>
            <a:endParaRPr lang="en-US" sz="2000" dirty="0">
              <a:latin typeface="Tahoma" pitchFamily="34" charset="0"/>
              <a:cs typeface="Tahoma" pitchFamily="34" charset="0"/>
            </a:endParaRPr>
          </a:p>
          <a:p>
            <a:pPr>
              <a:lnSpc>
                <a:spcPct val="150000"/>
              </a:lnSpc>
            </a:pPr>
            <a:r>
              <a:rPr lang="vi-VN" sz="2000" dirty="0">
                <a:latin typeface="Tahoma" pitchFamily="34" charset="0"/>
                <a:cs typeface="Tahoma" pitchFamily="34" charset="0"/>
              </a:rPr>
              <a:t>b) Theo em Thuý cần thuyết phục và khuyên Vân những gì sau tình huống giao thông trên?</a:t>
            </a:r>
            <a:endParaRPr lang="en-US" altLang="en-US" sz="2000" dirty="0">
              <a:latin typeface="Tahoma" pitchFamily="34" charset="0"/>
              <a:cs typeface="Tahoma" pitchFamily="34" charset="0"/>
            </a:endParaRPr>
          </a:p>
        </p:txBody>
      </p:sp>
      <p:sp>
        <p:nvSpPr>
          <p:cNvPr id="3" name="Down Arrow 2"/>
          <p:cNvSpPr/>
          <p:nvPr/>
        </p:nvSpPr>
        <p:spPr>
          <a:xfrm>
            <a:off x="3886200" y="4648200"/>
            <a:ext cx="1143000" cy="2286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59971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xfrm>
            <a:off x="6553200" y="7396962"/>
            <a:ext cx="2133600" cy="365125"/>
          </a:xfrm>
          <a:noFill/>
          <a:ln>
            <a:miter lim="800000"/>
            <a:headEnd/>
            <a:tailEnd/>
          </a:ln>
        </p:spPr>
        <p:txBody>
          <a:bodyPr/>
          <a:lstStyle/>
          <a:p>
            <a:fld id="{F08B901E-0A5E-42A7-8317-0051C126C495}" type="slidenum">
              <a:rPr lang="en-US" altLang="en-US"/>
              <a:pPr/>
              <a:t>26</a:t>
            </a:fld>
            <a:endParaRPr lang="en-US" altLang="en-US" dirty="0"/>
          </a:p>
        </p:txBody>
      </p:sp>
      <p:sp>
        <p:nvSpPr>
          <p:cNvPr id="6" name="Rectangle 5"/>
          <p:cNvSpPr>
            <a:spLocks noChangeArrowheads="1"/>
          </p:cNvSpPr>
          <p:nvPr/>
        </p:nvSpPr>
        <p:spPr bwMode="auto">
          <a:xfrm>
            <a:off x="304800" y="685800"/>
            <a:ext cx="8610600" cy="769441"/>
          </a:xfrm>
          <a:prstGeom prst="rect">
            <a:avLst/>
          </a:prstGeom>
          <a:noFill/>
          <a:ln w="9525">
            <a:noFill/>
            <a:miter lim="800000"/>
            <a:headEnd/>
            <a:tailEnd/>
          </a:ln>
        </p:spPr>
        <p:txBody>
          <a:bodyPr wrap="square">
            <a:spAutoFit/>
          </a:bodyPr>
          <a:lstStyle/>
          <a:p>
            <a:r>
              <a:rPr lang="vi-VN" sz="2200" b="1" u="sng" dirty="0" smtClean="0">
                <a:solidFill>
                  <a:srgbClr val="215968"/>
                </a:solidFill>
                <a:latin typeface="Tahoma" pitchFamily="34" charset="0"/>
                <a:cs typeface="Tahoma" pitchFamily="34" charset="0"/>
              </a:rPr>
              <a:t>2</a:t>
            </a:r>
            <a:r>
              <a:rPr lang="vi-VN" sz="2200" b="1" u="sng" dirty="0">
                <a:solidFill>
                  <a:srgbClr val="215968"/>
                </a:solidFill>
                <a:latin typeface="Tahoma" pitchFamily="34" charset="0"/>
                <a:cs typeface="Tahoma" pitchFamily="34" charset="0"/>
              </a:rPr>
              <a:t>. Hãy tham gia các hoạt động giữ gìn trật tự </a:t>
            </a:r>
            <a:r>
              <a:rPr lang="vi-VN" sz="2200" b="1" u="sng" dirty="0" smtClean="0">
                <a:solidFill>
                  <a:srgbClr val="215968"/>
                </a:solidFill>
                <a:latin typeface="Tahoma" pitchFamily="34" charset="0"/>
                <a:cs typeface="Tahoma" pitchFamily="34" charset="0"/>
              </a:rPr>
              <a:t>ATGT</a:t>
            </a:r>
            <a:r>
              <a:rPr lang="en-US" sz="2200" b="1" u="sng" dirty="0" smtClean="0">
                <a:solidFill>
                  <a:srgbClr val="215968"/>
                </a:solidFill>
                <a:latin typeface="Tahoma" pitchFamily="34" charset="0"/>
                <a:cs typeface="Tahoma" pitchFamily="34" charset="0"/>
              </a:rPr>
              <a:t> </a:t>
            </a:r>
            <a:r>
              <a:rPr lang="vi-VN" sz="2200" b="1" u="sng" dirty="0" smtClean="0">
                <a:solidFill>
                  <a:srgbClr val="215968"/>
                </a:solidFill>
                <a:latin typeface="Tahoma" pitchFamily="34" charset="0"/>
                <a:cs typeface="Tahoma" pitchFamily="34" charset="0"/>
              </a:rPr>
              <a:t>ở </a:t>
            </a:r>
            <a:r>
              <a:rPr lang="vi-VN" sz="2200" b="1" u="sng" dirty="0">
                <a:solidFill>
                  <a:srgbClr val="215968"/>
                </a:solidFill>
                <a:latin typeface="Tahoma" pitchFamily="34" charset="0"/>
                <a:cs typeface="Tahoma" pitchFamily="34" charset="0"/>
              </a:rPr>
              <a:t>trường hoặc ở địa phương.</a:t>
            </a:r>
            <a:endParaRPr lang="en-US" sz="2200" b="1" u="sng" dirty="0">
              <a:solidFill>
                <a:srgbClr val="215968"/>
              </a:solidFill>
              <a:latin typeface="Tahoma" pitchFamily="34" charset="0"/>
              <a:cs typeface="Tahoma" pitchFamily="34" charset="0"/>
            </a:endParaRPr>
          </a:p>
        </p:txBody>
      </p:sp>
      <p:sp>
        <p:nvSpPr>
          <p:cNvPr id="7" name="TextBox 6"/>
          <p:cNvSpPr txBox="1"/>
          <p:nvPr/>
        </p:nvSpPr>
        <p:spPr>
          <a:xfrm>
            <a:off x="1185862" y="71735"/>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3" name="Pentagon 2"/>
          <p:cNvSpPr/>
          <p:nvPr/>
        </p:nvSpPr>
        <p:spPr>
          <a:xfrm>
            <a:off x="1026884" y="1528412"/>
            <a:ext cx="1625602" cy="1530555"/>
          </a:xfrm>
          <a:prstGeom prst="homePlate">
            <a:avLst>
              <a:gd name="adj" fmla="val 29747"/>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u="sng" dirty="0">
                <a:solidFill>
                  <a:schemeClr val="bg1"/>
                </a:solidFill>
              </a:rPr>
              <a:t>Bước 1:</a:t>
            </a:r>
            <a:endParaRPr lang="en-US" sz="1600" b="1" u="sng" dirty="0">
              <a:solidFill>
                <a:schemeClr val="bg1"/>
              </a:solidFill>
            </a:endParaRPr>
          </a:p>
          <a:p>
            <a:pPr algn="ctr"/>
            <a:r>
              <a:rPr lang="vi-VN" dirty="0">
                <a:solidFill>
                  <a:schemeClr val="bg1"/>
                </a:solidFill>
              </a:rPr>
              <a:t>Thảo luận xác định nội dung</a:t>
            </a:r>
            <a:endParaRPr lang="en-US" sz="1600" dirty="0">
              <a:solidFill>
                <a:schemeClr val="bg1"/>
              </a:solidFill>
            </a:endParaRPr>
          </a:p>
        </p:txBody>
      </p:sp>
      <p:sp>
        <p:nvSpPr>
          <p:cNvPr id="4" name="Chevron 3"/>
          <p:cNvSpPr/>
          <p:nvPr/>
        </p:nvSpPr>
        <p:spPr>
          <a:xfrm>
            <a:off x="2286000" y="1536879"/>
            <a:ext cx="6781800" cy="1524000"/>
          </a:xfrm>
          <a:prstGeom prst="chevron">
            <a:avLst>
              <a:gd name="adj" fmla="val 31561"/>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uyên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truyền, vận động chấp hành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luật</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giao</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thông</a:t>
            </a:r>
            <a:endPar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ham gia đội xung kích, đội tình nguyện ATGT</a:t>
            </a: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ở trường, thôn xã, khu phố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việc</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giữ gìn trật tự </a:t>
            </a: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ATGT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 giải tỏa ách tắc giao thông...</a:t>
            </a:r>
            <a:endParaRPr lang="en-US"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ham gia </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giữ gìn</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ATGT</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đoạn đường gần </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trường</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Pentagon 19"/>
          <p:cNvSpPr/>
          <p:nvPr/>
        </p:nvSpPr>
        <p:spPr>
          <a:xfrm>
            <a:off x="1043262" y="3352800"/>
            <a:ext cx="1609224" cy="1537062"/>
          </a:xfrm>
          <a:prstGeom prst="homePlate">
            <a:avLst>
              <a:gd name="adj" fmla="val 31096"/>
            </a:avLst>
          </a:prstGeom>
          <a:solidFill>
            <a:srgbClr val="00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u="sng" dirty="0">
                <a:solidFill>
                  <a:srgbClr val="000099"/>
                </a:solidFill>
                <a:latin typeface="Arial" charset="0"/>
                <a:ea typeface="ＭＳ Ｐゴシック" pitchFamily="34" charset="-128"/>
              </a:rPr>
              <a:t>Bước 2:</a:t>
            </a:r>
            <a:endParaRPr lang="en-US" b="1" u="sng" dirty="0">
              <a:solidFill>
                <a:srgbClr val="000099"/>
              </a:solidFill>
              <a:latin typeface="Arial" charset="0"/>
              <a:ea typeface="ＭＳ Ｐゴシック" pitchFamily="34" charset="-128"/>
            </a:endParaRPr>
          </a:p>
          <a:p>
            <a:pPr algn="ctr"/>
            <a:r>
              <a:rPr lang="vi-VN" dirty="0">
                <a:solidFill>
                  <a:schemeClr val="tx1"/>
                </a:solidFill>
                <a:latin typeface="Arial" charset="0"/>
                <a:ea typeface="ＭＳ Ｐゴシック" pitchFamily="34" charset="-128"/>
              </a:rPr>
              <a:t>Xây dựng kế hoạch </a:t>
            </a:r>
            <a:endParaRPr lang="en-US" dirty="0">
              <a:solidFill>
                <a:schemeClr val="tx1"/>
              </a:solidFill>
              <a:latin typeface="Arial" charset="0"/>
              <a:ea typeface="ＭＳ Ｐゴシック" pitchFamily="34" charset="-128"/>
            </a:endParaRPr>
          </a:p>
        </p:txBody>
      </p:sp>
      <p:sp>
        <p:nvSpPr>
          <p:cNvPr id="21" name="Chevron 20"/>
          <p:cNvSpPr/>
          <p:nvPr/>
        </p:nvSpPr>
        <p:spPr>
          <a:xfrm>
            <a:off x="2133601" y="3362902"/>
            <a:ext cx="6952624" cy="1530480"/>
          </a:xfrm>
          <a:prstGeom prst="chevron">
            <a:avLst>
              <a:gd name="adj" fmla="val 31514"/>
            </a:avLst>
          </a:prstGeom>
          <a:solidFill>
            <a:srgbClr val="00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vi-VN" sz="1700" dirty="0">
                <a:solidFill>
                  <a:schemeClr val="tx1"/>
                </a:solidFill>
                <a:latin typeface="Arial" charset="0"/>
                <a:ea typeface="ＭＳ Ｐゴシック" pitchFamily="34" charset="-128"/>
              </a:rPr>
              <a:t>Xác định những hoạt động phù hợp; thảo luận cách tổ chức, tiến hành các hoạt động; Phân công cá nhân thực hiện; dự kiến thời gian thực hiện.</a:t>
            </a:r>
            <a:endParaRPr lang="en-US" sz="1700" dirty="0">
              <a:solidFill>
                <a:schemeClr val="tx1"/>
              </a:solidFill>
              <a:latin typeface="Arial" charset="0"/>
              <a:ea typeface="ＭＳ Ｐゴシック" pitchFamily="34" charset="-128"/>
            </a:endParaRPr>
          </a:p>
        </p:txBody>
      </p:sp>
      <p:sp>
        <p:nvSpPr>
          <p:cNvPr id="22" name="Pentagon 21"/>
          <p:cNvSpPr/>
          <p:nvPr/>
        </p:nvSpPr>
        <p:spPr>
          <a:xfrm>
            <a:off x="990600" y="5148445"/>
            <a:ext cx="1609224" cy="1404755"/>
          </a:xfrm>
          <a:prstGeom prst="homePlate">
            <a:avLst>
              <a:gd name="adj" fmla="val 2960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u="sng" dirty="0">
                <a:solidFill>
                  <a:srgbClr val="000099"/>
                </a:solidFill>
                <a:latin typeface="Tahoma" panose="020B0604030504040204" pitchFamily="34" charset="0"/>
                <a:ea typeface="Tahoma" panose="020B0604030504040204" pitchFamily="34" charset="0"/>
                <a:cs typeface="Tahoma" panose="020B0604030504040204" pitchFamily="34" charset="0"/>
              </a:rPr>
              <a:t>Bước 3:</a:t>
            </a:r>
            <a:endParaRPr lang="en-US" u="sng"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ct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Thực hiện</a:t>
            </a: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Chevron 22"/>
          <p:cNvSpPr/>
          <p:nvPr/>
        </p:nvSpPr>
        <p:spPr>
          <a:xfrm>
            <a:off x="2133600" y="5158546"/>
            <a:ext cx="6934200" cy="1398739"/>
          </a:xfrm>
          <a:prstGeom prst="chevron">
            <a:avLst>
              <a:gd name="adj" fmla="val 2909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Cá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nhân</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nhóm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thực hiện kế hoạch đã được phân công; thường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kì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thảo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luận</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nhóm</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rút kinh nghiệm; các nhóm báo cáo kết quả hoạt động, đề xuất kiến nghị với nhà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trường</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với những người có trách nhiệm ở địa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7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5400000">
            <a:off x="-2010096" y="3488926"/>
            <a:ext cx="5402758" cy="1335390"/>
          </a:xfrm>
          <a:prstGeom prst="rect">
            <a:avLst/>
          </a:prstGeom>
        </p:spPr>
      </p:pic>
    </p:spTree>
    <p:extLst>
      <p:ext uri="{BB962C8B-B14F-4D97-AF65-F5344CB8AC3E}">
        <p14:creationId xmlns="" xmlns:p14="http://schemas.microsoft.com/office/powerpoint/2010/main" val="195334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ide Number Placeholder 6"/>
          <p:cNvSpPr>
            <a:spLocks noGrp="1"/>
          </p:cNvSpPr>
          <p:nvPr>
            <p:ph type="sldNum" sz="quarter" idx="12"/>
          </p:nvPr>
        </p:nvSpPr>
        <p:spPr bwMode="auto">
          <a:noFill/>
          <a:ln>
            <a:miter lim="800000"/>
            <a:headEnd/>
            <a:tailEnd/>
          </a:ln>
        </p:spPr>
        <p:txBody>
          <a:bodyPr/>
          <a:lstStyle/>
          <a:p>
            <a:fld id="{4F35F33A-F013-44AA-BEA3-C19DCFB2AD93}" type="slidenum">
              <a:rPr lang="en-US" altLang="en-US"/>
              <a:pPr/>
              <a:t>27</a:t>
            </a:fld>
            <a:endParaRPr lang="en-US" altLang="en-US"/>
          </a:p>
        </p:txBody>
      </p:sp>
      <p:sp>
        <p:nvSpPr>
          <p:cNvPr id="110597" name="TextBox 15"/>
          <p:cNvSpPr txBox="1">
            <a:spLocks noChangeArrowheads="1"/>
          </p:cNvSpPr>
          <p:nvPr/>
        </p:nvSpPr>
        <p:spPr bwMode="auto">
          <a:xfrm>
            <a:off x="872936" y="2171537"/>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
        <p:nvSpPr>
          <p:cNvPr id="17" name="Chevron 16"/>
          <p:cNvSpPr/>
          <p:nvPr/>
        </p:nvSpPr>
        <p:spPr>
          <a:xfrm>
            <a:off x="1371600" y="996599"/>
            <a:ext cx="6927473" cy="762000"/>
          </a:xfrm>
          <a:prstGeom prst="chevron">
            <a:avLst>
              <a:gd name="adj" fmla="val 0"/>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8" name="Flowchart: Decision 17"/>
          <p:cNvSpPr/>
          <p:nvPr/>
        </p:nvSpPr>
        <p:spPr>
          <a:xfrm>
            <a:off x="691368" y="934129"/>
            <a:ext cx="1133207" cy="929262"/>
          </a:xfrm>
          <a:prstGeom prst="flowChartDecision">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956584" y="1195485"/>
            <a:ext cx="6015507"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Hệ</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thống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báo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hiệu</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đường</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bộ</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871104" y="1151274"/>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3</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p:cNvGrpSpPr/>
          <p:nvPr/>
        </p:nvGrpSpPr>
        <p:grpSpPr>
          <a:xfrm>
            <a:off x="2428378" y="2463014"/>
            <a:ext cx="2308183" cy="2762830"/>
            <a:chOff x="1894978" y="2463014"/>
            <a:chExt cx="2308183" cy="2762830"/>
          </a:xfrm>
        </p:grpSpPr>
        <p:sp>
          <p:nvSpPr>
            <p:cNvPr id="22" name="Rectangle 14"/>
            <p:cNvSpPr>
              <a:spLocks noChangeArrowheads="1"/>
            </p:cNvSpPr>
            <p:nvPr/>
          </p:nvSpPr>
          <p:spPr bwMode="auto">
            <a:xfrm>
              <a:off x="2133600" y="3648670"/>
              <a:ext cx="1887421" cy="1200329"/>
            </a:xfrm>
            <a:prstGeom prst="rect">
              <a:avLst/>
            </a:prstGeom>
            <a:noFill/>
            <a:ln w="9525">
              <a:noFill/>
              <a:miter lim="800000"/>
              <a:headEnd/>
              <a:tailEnd/>
            </a:ln>
          </p:spPr>
          <p:txBody>
            <a:bodyPr wrap="square">
              <a:spAutoFit/>
            </a:bodyPr>
            <a:lstStyle/>
            <a:p>
              <a:pPr algn="ctr"/>
              <a:r>
                <a:rPr lang="vi-VN" b="1" dirty="0">
                  <a:latin typeface="Tahoma" pitchFamily="34" charset="0"/>
                  <a:cs typeface="Tahoma" pitchFamily="34" charset="0"/>
                </a:rPr>
                <a:t>Tìm hiểu hệ thống báo hiệu đường bộ nước ta</a:t>
              </a:r>
              <a:endParaRPr lang="en-US" b="1" dirty="0">
                <a:latin typeface="Tahoma" pitchFamily="34" charset="0"/>
                <a:cs typeface="Tahoma" pitchFamily="34" charset="0"/>
              </a:endParaRPr>
            </a:p>
          </p:txBody>
        </p:sp>
        <p:cxnSp>
          <p:nvCxnSpPr>
            <p:cNvPr id="23" name="Straight Connector 22"/>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24" name="Oval 23"/>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4"/>
            <p:cNvSpPr>
              <a:spLocks noChangeArrowheads="1"/>
            </p:cNvSpPr>
            <p:nvPr/>
          </p:nvSpPr>
          <p:spPr bwMode="auto">
            <a:xfrm>
              <a:off x="1905000" y="2971800"/>
              <a:ext cx="2280445" cy="738664"/>
            </a:xfrm>
            <a:prstGeom prst="rect">
              <a:avLst/>
            </a:prstGeom>
            <a:noFill/>
            <a:ln w="9525">
              <a:noFill/>
              <a:miter lim="800000"/>
              <a:headEnd/>
              <a:tailEnd/>
            </a:ln>
          </p:spPr>
          <p:txBody>
            <a:bodyPr wrap="square">
              <a:spAutoFit/>
            </a:bodyPr>
            <a:lstStyle/>
            <a:p>
              <a:pPr algn="ctr">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sz="2800" dirty="0">
                <a:solidFill>
                  <a:srgbClr val="000099"/>
                </a:solidFill>
                <a:latin typeface="Tahoma" pitchFamily="34" charset="0"/>
                <a:cs typeface="Tahoma" pitchFamily="34" charset="0"/>
              </a:endParaRPr>
            </a:p>
          </p:txBody>
        </p:sp>
      </p:grpSp>
      <p:grpSp>
        <p:nvGrpSpPr>
          <p:cNvPr id="26" name="Group 25"/>
          <p:cNvGrpSpPr/>
          <p:nvPr/>
        </p:nvGrpSpPr>
        <p:grpSpPr>
          <a:xfrm>
            <a:off x="5464217" y="2486008"/>
            <a:ext cx="2308183" cy="3533792"/>
            <a:chOff x="4930817" y="2486008"/>
            <a:chExt cx="2308183" cy="3533792"/>
          </a:xfrm>
        </p:grpSpPr>
        <p:sp>
          <p:nvSpPr>
            <p:cNvPr id="27" name="Rectangle 14"/>
            <p:cNvSpPr>
              <a:spLocks noChangeArrowheads="1"/>
            </p:cNvSpPr>
            <p:nvPr/>
          </p:nvSpPr>
          <p:spPr bwMode="auto">
            <a:xfrm>
              <a:off x="5029200" y="4419600"/>
              <a:ext cx="2209800" cy="1200329"/>
            </a:xfrm>
            <a:prstGeom prst="rect">
              <a:avLst/>
            </a:prstGeom>
            <a:noFill/>
            <a:ln w="9525">
              <a:noFill/>
              <a:miter lim="800000"/>
              <a:headEnd/>
              <a:tailEnd/>
            </a:ln>
          </p:spPr>
          <p:txBody>
            <a:bodyPr wrap="square">
              <a:spAutoFit/>
            </a:bodyPr>
            <a:lstStyle/>
            <a:p>
              <a:pPr algn="ctr"/>
              <a:r>
                <a:rPr lang="pt-BR" b="1" dirty="0" smtClean="0">
                  <a:latin typeface="Tahoma" pitchFamily="34" charset="0"/>
                  <a:cs typeface="Tahoma" pitchFamily="34" charset="0"/>
                </a:rPr>
                <a:t>Quy định về chấp hành hệ thống báo hiệu đường bộ</a:t>
              </a:r>
              <a:endParaRPr lang="en-US" b="1" dirty="0" smtClean="0">
                <a:solidFill>
                  <a:srgbClr val="000000"/>
                </a:solidFill>
                <a:latin typeface="Tahoma" pitchFamily="34" charset="0"/>
                <a:cs typeface="Tahoma" pitchFamily="34" charset="0"/>
              </a:endParaRPr>
            </a:p>
          </p:txBody>
        </p:sp>
        <p:sp>
          <p:nvSpPr>
            <p:cNvPr id="28" name="Oval 27"/>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0" name="Flowchart: Direct Access Storage 29"/>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4"/>
            <p:cNvSpPr>
              <a:spLocks noChangeArrowheads="1"/>
            </p:cNvSpPr>
            <p:nvPr/>
          </p:nvSpPr>
          <p:spPr bwMode="auto">
            <a:xfrm>
              <a:off x="4981575" y="3757136"/>
              <a:ext cx="2209800" cy="738664"/>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smtClean="0">
                <a:solidFill>
                  <a:srgbClr val="000099"/>
                </a:solidFill>
                <a:latin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28</a:t>
            </a:fld>
            <a:endParaRPr lang="en-US" altLang="en-US"/>
          </a:p>
        </p:txBody>
      </p:sp>
      <p:sp>
        <p:nvSpPr>
          <p:cNvPr id="29699" name="Rectangle 10"/>
          <p:cNvSpPr>
            <a:spLocks noChangeArrowheads="1"/>
          </p:cNvSpPr>
          <p:nvPr/>
        </p:nvSpPr>
        <p:spPr bwMode="auto">
          <a:xfrm>
            <a:off x="685800" y="2237820"/>
            <a:ext cx="8001000" cy="830997"/>
          </a:xfrm>
          <a:prstGeom prst="rect">
            <a:avLst/>
          </a:prstGeom>
          <a:noFill/>
          <a:ln w="9525">
            <a:noFill/>
            <a:miter lim="800000"/>
            <a:headEnd/>
            <a:tailEnd/>
          </a:ln>
        </p:spPr>
        <p:txBody>
          <a:bodyPr wrap="square">
            <a:spAutoFit/>
          </a:bodyPr>
          <a:lstStyle/>
          <a:p>
            <a:r>
              <a:rPr lang="vi-VN" sz="2400" dirty="0"/>
              <a:t>Nhận dạng và nêu được nội dung, ý nghĩa của hệ thống báo hiệu </a:t>
            </a:r>
            <a:r>
              <a:rPr lang="vi-VN" sz="2400" dirty="0" smtClean="0"/>
              <a:t>đường </a:t>
            </a:r>
            <a:r>
              <a:rPr lang="vi-VN" sz="2400" dirty="0"/>
              <a:t>bộ</a:t>
            </a:r>
            <a:r>
              <a:rPr lang="vi-VN" sz="2400" dirty="0" smtClean="0"/>
              <a:t>.</a:t>
            </a:r>
            <a:endParaRPr lang="en-US" sz="2400" dirty="0"/>
          </a:p>
        </p:txBody>
      </p:sp>
      <p:sp>
        <p:nvSpPr>
          <p:cNvPr id="13" name="Oval 12"/>
          <p:cNvSpPr/>
          <p:nvPr/>
        </p:nvSpPr>
        <p:spPr>
          <a:xfrm>
            <a:off x="457200" y="2350532"/>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3701097"/>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49996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4884003"/>
            <a:ext cx="8229600" cy="830997"/>
          </a:xfrm>
          <a:prstGeom prst="rect">
            <a:avLst/>
          </a:prstGeom>
          <a:noFill/>
          <a:ln w="9525">
            <a:noFill/>
            <a:miter lim="800000"/>
            <a:headEnd/>
            <a:tailEnd/>
          </a:ln>
        </p:spPr>
        <p:txBody>
          <a:bodyPr wrap="square">
            <a:spAutoFit/>
          </a:bodyPr>
          <a:lstStyle/>
          <a:p>
            <a:r>
              <a:rPr lang="vi-VN" sz="2400" dirty="0"/>
              <a:t>Tuân thủ và tích cực tham gia tuyên truyền về trật tự, an toàn giao thông</a:t>
            </a:r>
            <a:r>
              <a:rPr lang="vi-VN" sz="2400" dirty="0" smtClean="0"/>
              <a:t>.</a:t>
            </a:r>
            <a:endParaRPr lang="en-US" sz="2400" dirty="0"/>
          </a:p>
        </p:txBody>
      </p:sp>
      <p:sp>
        <p:nvSpPr>
          <p:cNvPr id="29710" name="Rectangle 16"/>
          <p:cNvSpPr>
            <a:spLocks noChangeArrowheads="1"/>
          </p:cNvSpPr>
          <p:nvPr/>
        </p:nvSpPr>
        <p:spPr bwMode="auto">
          <a:xfrm>
            <a:off x="685800" y="3588603"/>
            <a:ext cx="8229600" cy="830997"/>
          </a:xfrm>
          <a:prstGeom prst="rect">
            <a:avLst/>
          </a:prstGeom>
          <a:noFill/>
          <a:ln w="9525">
            <a:noFill/>
            <a:miter lim="800000"/>
            <a:headEnd/>
            <a:tailEnd/>
          </a:ln>
        </p:spPr>
        <p:txBody>
          <a:bodyPr wrap="square">
            <a:spAutoFit/>
          </a:bodyPr>
          <a:lstStyle/>
          <a:p>
            <a:pPr eaLnBrk="1" hangingPunct="1"/>
            <a:r>
              <a:rPr lang="vi-VN" sz="2400" dirty="0"/>
              <a:t>Hiểu</a:t>
            </a:r>
            <a:r>
              <a:rPr lang="en-US" sz="2400" dirty="0"/>
              <a:t> </a:t>
            </a:r>
            <a:r>
              <a:rPr lang="en-US" sz="2400" dirty="0" err="1"/>
              <a:t>được</a:t>
            </a:r>
            <a:r>
              <a:rPr lang="vi-VN" sz="2400" dirty="0"/>
              <a:t> tầm quan trọng của tuân thủ </a:t>
            </a:r>
            <a:r>
              <a:rPr lang="en-US" sz="2400" dirty="0" err="1"/>
              <a:t>hệ</a:t>
            </a:r>
            <a:r>
              <a:rPr lang="en-US" sz="2400" dirty="0"/>
              <a:t> </a:t>
            </a:r>
            <a:r>
              <a:rPr lang="en-US" sz="2400" dirty="0" err="1"/>
              <a:t>thống</a:t>
            </a:r>
            <a:r>
              <a:rPr lang="en-US" sz="2400" dirty="0"/>
              <a:t> </a:t>
            </a:r>
            <a:r>
              <a:rPr lang="en-US" sz="2400" dirty="0" err="1"/>
              <a:t>báo</a:t>
            </a:r>
            <a:r>
              <a:rPr lang="en-US" sz="2400" dirty="0"/>
              <a:t> </a:t>
            </a:r>
            <a:r>
              <a:rPr lang="en-US" sz="2400" dirty="0" err="1"/>
              <a:t>hiệu</a:t>
            </a:r>
            <a:r>
              <a:rPr lang="en-US" sz="2400" dirty="0"/>
              <a:t> </a:t>
            </a:r>
            <a:r>
              <a:rPr lang="vi-VN" sz="2400" dirty="0" smtClean="0"/>
              <a:t>đường </a:t>
            </a:r>
            <a:r>
              <a:rPr lang="vi-VN" sz="2400" dirty="0"/>
              <a:t>bộ</a:t>
            </a:r>
            <a:endParaRPr lang="en-US" altLang="en-US" sz="2200" dirty="0">
              <a:solidFill>
                <a:srgbClr val="000000"/>
              </a:solidFill>
              <a:latin typeface="Tahoma" pitchFamily="34" charset="0"/>
              <a:cs typeface="Tahoma"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extLst>
      <p:ext uri="{BB962C8B-B14F-4D97-AF65-F5344CB8AC3E}">
        <p14:creationId xmlns="" xmlns:p14="http://schemas.microsoft.com/office/powerpoint/2010/main" val="2351495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ular Callout 17"/>
          <p:cNvSpPr/>
          <p:nvPr/>
        </p:nvSpPr>
        <p:spPr bwMode="auto">
          <a:xfrm>
            <a:off x="228600" y="1219200"/>
            <a:ext cx="6435473" cy="2438400"/>
          </a:xfrm>
          <a:prstGeom prst="wedgeRoundRectCallout">
            <a:avLst>
              <a:gd name="adj1" fmla="val 51577"/>
              <a:gd name="adj2" fmla="val 6322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itchFamily="34" charset="0"/>
            </a:endParaRPr>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533400" y="1219200"/>
            <a:ext cx="6096000" cy="2438400"/>
          </a:xfrm>
          <a:prstGeom prst="rect">
            <a:avLst/>
          </a:prstGeom>
          <a:ln>
            <a:noFill/>
          </a:ln>
        </p:spPr>
        <p:txBody>
          <a:bodyPr wrap="square" lIns="182880" anchor="ctr" anchorCtr="0">
            <a:noAutofit/>
          </a:bodyPr>
          <a:lstStyle/>
          <a:p>
            <a:r>
              <a:rPr lang="vi-VN" sz="2400" dirty="0"/>
              <a:t>Khi tham gia giao thông từ nhà đến trường, em thường gặp hệ thống báo hiệu đường bộ nào ? Hãy giới thiệu cho cả lớp cùng </a:t>
            </a:r>
            <a:r>
              <a:rPr lang="vi-VN" sz="2400" dirty="0" smtClean="0"/>
              <a:t>nghe</a:t>
            </a:r>
            <a:r>
              <a:rPr lang="en-US" sz="2400" dirty="0" smtClean="0"/>
              <a:t>.</a:t>
            </a:r>
            <a:endParaRPr lang="en-US" sz="2400" dirty="0"/>
          </a:p>
        </p:txBody>
      </p:sp>
      <p:grpSp>
        <p:nvGrpSpPr>
          <p:cNvPr id="5" name="Group 4"/>
          <p:cNvGrpSpPr/>
          <p:nvPr/>
        </p:nvGrpSpPr>
        <p:grpSpPr>
          <a:xfrm>
            <a:off x="6676773" y="2667000"/>
            <a:ext cx="2292350" cy="3757613"/>
            <a:chOff x="6676773" y="2667000"/>
            <a:chExt cx="2292350" cy="3757613"/>
          </a:xfrm>
        </p:grpSpPr>
        <p:pic>
          <p:nvPicPr>
            <p:cNvPr id="17" name="Picture 4"/>
            <p:cNvPicPr>
              <a:picLocks noChangeAspect="1" noChangeArrowheads="1"/>
            </p:cNvPicPr>
            <p:nvPr/>
          </p:nvPicPr>
          <p:blipFill>
            <a:blip r:embed="rId2"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7162800" y="2667000"/>
              <a:ext cx="438150" cy="200025"/>
            </a:xfrm>
            <a:prstGeom prst="rect">
              <a:avLst/>
            </a:prstGeom>
          </p:spPr>
        </p:pic>
        <p:pic>
          <p:nvPicPr>
            <p:cNvPr id="19" name="Picture 18"/>
            <p:cNvPicPr>
              <a:picLocks noChangeAspect="1"/>
            </p:cNvPicPr>
            <p:nvPr/>
          </p:nvPicPr>
          <p:blipFill>
            <a:blip r:embed="rId3"/>
            <a:stretch>
              <a:fillRect/>
            </a:stretch>
          </p:blipFill>
          <p:spPr>
            <a:xfrm>
              <a:off x="6943724" y="6124575"/>
              <a:ext cx="657225" cy="300038"/>
            </a:xfrm>
            <a:prstGeom prst="rect">
              <a:avLst/>
            </a:prstGeom>
          </p:spPr>
        </p:pic>
      </p:grpSp>
    </p:spTree>
    <p:extLst>
      <p:ext uri="{BB962C8B-B14F-4D97-AF65-F5344CB8AC3E}">
        <p14:creationId xmlns="" xmlns:p14="http://schemas.microsoft.com/office/powerpoint/2010/main" val="28244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
        <p:nvSpPr>
          <p:cNvPr id="29705" name="Slide Number Placeholder 9"/>
          <p:cNvSpPr>
            <a:spLocks noGrp="1"/>
          </p:cNvSpPr>
          <p:nvPr>
            <p:ph type="sldNum" sz="quarter" idx="12"/>
          </p:nvPr>
        </p:nvSpPr>
        <p:spPr bwMode="auto">
          <a:xfrm>
            <a:off x="6743700" y="6338731"/>
            <a:ext cx="2133600" cy="365125"/>
          </a:xfrm>
          <a:noFill/>
          <a:ln>
            <a:miter lim="800000"/>
            <a:headEnd/>
            <a:tailEnd/>
          </a:ln>
        </p:spPr>
        <p:txBody>
          <a:bodyPr/>
          <a:lstStyle/>
          <a:p>
            <a:fld id="{613A2C7B-658E-44E3-8205-3200310D37DC}" type="slidenum">
              <a:rPr lang="en-US" altLang="en-US">
                <a:solidFill>
                  <a:schemeClr val="tx1"/>
                </a:solidFill>
              </a:rPr>
              <a:pPr/>
              <a:t>3</a:t>
            </a:fld>
            <a:endParaRPr lang="en-US" altLang="en-US">
              <a:solidFill>
                <a:schemeClr val="tx1"/>
              </a:solidFill>
            </a:endParaRPr>
          </a:p>
        </p:txBody>
      </p:sp>
      <p:sp>
        <p:nvSpPr>
          <p:cNvPr id="10" name="Action Button: End 9">
            <a:hlinkClick r:id="rId3" action="ppaction://hlinksldjump" highlightClick="1"/>
          </p:cNvPr>
          <p:cNvSpPr/>
          <p:nvPr/>
        </p:nvSpPr>
        <p:spPr>
          <a:xfrm>
            <a:off x="8686800" y="2286000"/>
            <a:ext cx="381000" cy="228600"/>
          </a:xfrm>
          <a:prstGeom prst="actionButtonEnd">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7" name="Action Button: End 16">
            <a:hlinkClick r:id="rId4" action="ppaction://hlinksldjump" highlightClick="1"/>
          </p:cNvPr>
          <p:cNvSpPr/>
          <p:nvPr/>
        </p:nvSpPr>
        <p:spPr>
          <a:xfrm>
            <a:off x="8686800" y="3619500"/>
            <a:ext cx="381000" cy="228600"/>
          </a:xfrm>
          <a:prstGeom prst="actionButtonEnd">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8" name="Action Button: End 17">
            <a:hlinkClick r:id="rId5" action="ppaction://hlinksldjump" highlightClick="1"/>
          </p:cNvPr>
          <p:cNvSpPr/>
          <p:nvPr/>
        </p:nvSpPr>
        <p:spPr>
          <a:xfrm>
            <a:off x="8686800" y="4838700"/>
            <a:ext cx="381000" cy="228600"/>
          </a:xfrm>
          <a:prstGeom prst="actionButtonEnd">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9" name="Action Button: End 18">
            <a:hlinkClick r:id="rId6" action="ppaction://hlinksldjump" highlightClick="1"/>
          </p:cNvPr>
          <p:cNvSpPr/>
          <p:nvPr/>
        </p:nvSpPr>
        <p:spPr>
          <a:xfrm>
            <a:off x="8686800" y="6057900"/>
            <a:ext cx="381000" cy="228600"/>
          </a:xfrm>
          <a:prstGeom prst="actionButtonEnd">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3" name="Chevron 2"/>
          <p:cNvSpPr/>
          <p:nvPr/>
        </p:nvSpPr>
        <p:spPr>
          <a:xfrm>
            <a:off x="1297833" y="900670"/>
            <a:ext cx="6927473" cy="762000"/>
          </a:xfrm>
          <a:prstGeom prst="chevron">
            <a:avLst>
              <a:gd name="adj" fmla="val 0"/>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
        <p:nvSpPr>
          <p:cNvPr id="5" name="Flowchart: Decision 4"/>
          <p:cNvSpPr/>
          <p:nvPr/>
        </p:nvSpPr>
        <p:spPr>
          <a:xfrm>
            <a:off x="648237" y="838200"/>
            <a:ext cx="1133207" cy="929262"/>
          </a:xfrm>
          <a:prstGeom prst="flowChartDecision">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823199" y="1097004"/>
            <a:ext cx="830677" cy="400110"/>
          </a:xfrm>
          <a:prstGeom prst="rect">
            <a:avLst/>
          </a:prstGeom>
        </p:spPr>
        <p:txBody>
          <a:bodyPr wrap="none">
            <a:spAutoFit/>
          </a:bodyPr>
          <a:lstStyle/>
          <a:p>
            <a:pPr algn="ct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1</a:t>
            </a:r>
          </a:p>
        </p:txBody>
      </p:sp>
      <p:sp>
        <p:nvSpPr>
          <p:cNvPr id="28" name="Chevron 27"/>
          <p:cNvSpPr/>
          <p:nvPr/>
        </p:nvSpPr>
        <p:spPr>
          <a:xfrm>
            <a:off x="1302126" y="2054594"/>
            <a:ext cx="6923179" cy="762000"/>
          </a:xfrm>
          <a:prstGeom prst="chevron">
            <a:avLst>
              <a:gd name="adj" fmla="val 0"/>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Flowchart: Decision 28"/>
          <p:cNvSpPr/>
          <p:nvPr/>
        </p:nvSpPr>
        <p:spPr>
          <a:xfrm>
            <a:off x="609600" y="1992124"/>
            <a:ext cx="1133207" cy="929262"/>
          </a:xfrm>
          <a:prstGeom prst="flowChartDecision">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 name="Chevron 29"/>
          <p:cNvSpPr/>
          <p:nvPr/>
        </p:nvSpPr>
        <p:spPr>
          <a:xfrm>
            <a:off x="1297833" y="3274325"/>
            <a:ext cx="6927473" cy="762000"/>
          </a:xfrm>
          <a:prstGeom prst="chevron">
            <a:avLst>
              <a:gd name="adj" fmla="val 0"/>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31" name="Flowchart: Decision 30"/>
          <p:cNvSpPr/>
          <p:nvPr/>
        </p:nvSpPr>
        <p:spPr>
          <a:xfrm>
            <a:off x="617601" y="3211855"/>
            <a:ext cx="1133207" cy="929262"/>
          </a:xfrm>
          <a:prstGeom prst="flowChartDecision">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2" name="Chevron 31"/>
          <p:cNvSpPr/>
          <p:nvPr/>
        </p:nvSpPr>
        <p:spPr>
          <a:xfrm>
            <a:off x="1302126" y="4493301"/>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33" name="Flowchart: Decision 32"/>
          <p:cNvSpPr/>
          <p:nvPr/>
        </p:nvSpPr>
        <p:spPr>
          <a:xfrm>
            <a:off x="621894" y="4430831"/>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4" name="Chevron 33"/>
          <p:cNvSpPr/>
          <p:nvPr/>
        </p:nvSpPr>
        <p:spPr>
          <a:xfrm>
            <a:off x="1297833" y="5739370"/>
            <a:ext cx="6927473" cy="762000"/>
          </a:xfrm>
          <a:prstGeom prst="chevron">
            <a:avLst>
              <a:gd name="adj" fmla="val 0"/>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35" name="Flowchart: Decision 34"/>
          <p:cNvSpPr/>
          <p:nvPr/>
        </p:nvSpPr>
        <p:spPr>
          <a:xfrm>
            <a:off x="617601" y="5676900"/>
            <a:ext cx="1133207" cy="929262"/>
          </a:xfrm>
          <a:prstGeom prst="flowChartDecision">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1882817" y="3473211"/>
            <a:ext cx="6015507"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Hệ</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thống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báo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hiệu</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đường</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bộ</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1959017" y="4520465"/>
            <a:ext cx="6266288" cy="707886"/>
          </a:xfrm>
          <a:prstGeom prst="rect">
            <a:avLst/>
          </a:prstGeom>
        </p:spPr>
        <p:txBody>
          <a:bodyPr wrap="square">
            <a:spAutoFit/>
          </a:bodyPr>
          <a:lstStyle/>
          <a:p>
            <a:pPr lvl="0"/>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đạp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ô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tô</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an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1981200" y="5961820"/>
            <a:ext cx="6127973"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Cách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xe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xe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điện</a:t>
            </a:r>
            <a:r>
              <a:rPr lang="en-US" sz="2000" b="1" dirty="0">
                <a:latin typeface="Tahoma" panose="020B0604030504040204" pitchFamily="34" charset="0"/>
                <a:ea typeface="Tahoma" panose="020B0604030504040204" pitchFamily="34" charset="0"/>
                <a:cs typeface="Tahoma" panose="020B0604030504040204" pitchFamily="34" charset="0"/>
              </a:rPr>
              <a:t> an </a:t>
            </a:r>
            <a:r>
              <a:rPr lang="en-US" sz="2000" b="1" dirty="0" err="1">
                <a:latin typeface="Tahoma" panose="020B0604030504040204" pitchFamily="34" charset="0"/>
                <a:ea typeface="Tahoma" panose="020B0604030504040204" pitchFamily="34" charset="0"/>
                <a:cs typeface="Tahoma" panose="020B0604030504040204" pitchFamily="34" charset="0"/>
              </a:rPr>
              <a:t>toàn</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1698470" y="2121664"/>
            <a:ext cx="6835930" cy="707886"/>
          </a:xfrm>
          <a:prstGeom prst="rect">
            <a:avLst/>
          </a:prstGeom>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rật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ATGT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đường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gặp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TNGT</a:t>
            </a:r>
          </a:p>
        </p:txBody>
      </p:sp>
      <p:sp>
        <p:nvSpPr>
          <p:cNvPr id="38" name="Rectangle 37"/>
          <p:cNvSpPr/>
          <p:nvPr/>
        </p:nvSpPr>
        <p:spPr>
          <a:xfrm>
            <a:off x="1959017" y="1108253"/>
            <a:ext cx="5939307" cy="400110"/>
          </a:xfrm>
          <a:prstGeom prst="rect">
            <a:avLst/>
          </a:prstGeom>
        </p:spPr>
        <p:txBody>
          <a:bodyPr wrap="square">
            <a:spAutoFit/>
          </a:bodyPr>
          <a:lstStyle/>
          <a:p>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văn</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823199" y="2209800"/>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797337" y="34290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3</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797337" y="4648200"/>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752870" y="59436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5</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down)">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705"/>
                                        </p:tgtEl>
                                        <p:attrNameLst>
                                          <p:attrName>style.visibility</p:attrName>
                                        </p:attrNameLst>
                                      </p:cBhvr>
                                      <p:to>
                                        <p:strVal val="visible"/>
                                      </p:to>
                                    </p:set>
                                    <p:animEffect transition="in" filter="wipe(down)">
                                      <p:cBhvr>
                                        <p:cTn id="72" dur="500"/>
                                        <p:tgtEl>
                                          <p:spTgt spid="2970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down)">
                                      <p:cBhvr>
                                        <p:cTn id="75" dur="500"/>
                                        <p:tgtEl>
                                          <p:spTgt spid="19"/>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500"/>
                                        <p:tgtEl>
                                          <p:spTgt spid="3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down)">
                                      <p:cBhvr>
                                        <p:cTn id="84" dur="500"/>
                                        <p:tgtEl>
                                          <p:spTgt spid="36"/>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wipe(down)">
                                      <p:cBhvr>
                                        <p:cTn id="8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animBg="1"/>
      <p:bldP spid="10" grpId="0" animBg="1"/>
      <p:bldP spid="17" grpId="0" animBg="1"/>
      <p:bldP spid="18" grpId="0" animBg="1"/>
      <p:bldP spid="19" grpId="0" animBg="1"/>
      <p:bldP spid="3" grpId="0" animBg="1"/>
      <p:bldP spid="5" grpId="0" animBg="1"/>
      <p:bldP spid="8" grpId="0"/>
      <p:bldP spid="28" grpId="0" animBg="1"/>
      <p:bldP spid="29" grpId="0" animBg="1"/>
      <p:bldP spid="30" grpId="0" animBg="1"/>
      <p:bldP spid="31" grpId="0" animBg="1"/>
      <p:bldP spid="32" grpId="0" animBg="1"/>
      <p:bldP spid="33" grpId="0" animBg="1"/>
      <p:bldP spid="34" grpId="0" animBg="1"/>
      <p:bldP spid="35" grpId="0" animBg="1"/>
      <p:bldP spid="12" grpId="0"/>
      <p:bldP spid="15" grpId="0"/>
      <p:bldP spid="36" grpId="0"/>
      <p:bldP spid="37" grpId="0"/>
      <p:bldP spid="38" grpId="0"/>
      <p:bldP spid="41" grpId="0"/>
      <p:bldP spid="42" grpId="0"/>
      <p:bldP spid="43" grpId="0"/>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49" name="Rectangle 48"/>
          <p:cNvSpPr/>
          <p:nvPr/>
        </p:nvSpPr>
        <p:spPr>
          <a:xfrm>
            <a:off x="152400" y="1200090"/>
            <a:ext cx="6934200" cy="400110"/>
          </a:xfrm>
          <a:prstGeom prst="rect">
            <a:avLst/>
          </a:prstGeom>
        </p:spPr>
        <p:txBody>
          <a:bodyPr wrap="square">
            <a:spAutoFit/>
          </a:bodyPr>
          <a:lstStyle/>
          <a:p>
            <a:r>
              <a:rPr lang="en-US" sz="2000" dirty="0" err="1" smtClean="0"/>
              <a:t>Một</a:t>
            </a:r>
            <a:r>
              <a:rPr lang="en-US" sz="2000" dirty="0" smtClean="0"/>
              <a:t> </a:t>
            </a:r>
            <a:r>
              <a:rPr lang="en-US" sz="2000" dirty="0" err="1" smtClean="0"/>
              <a:t>số</a:t>
            </a:r>
            <a:r>
              <a:rPr lang="en-US" sz="2000" dirty="0" smtClean="0"/>
              <a:t> h</a:t>
            </a:r>
            <a:r>
              <a:rPr lang="vi-VN" sz="2000" dirty="0" smtClean="0"/>
              <a:t>ệ </a:t>
            </a:r>
            <a:r>
              <a:rPr lang="vi-VN" sz="2000" dirty="0"/>
              <a:t>thống báo hiệu </a:t>
            </a:r>
            <a:r>
              <a:rPr lang="vi-VN" sz="2000" dirty="0" smtClean="0"/>
              <a:t>đường </a:t>
            </a:r>
            <a:r>
              <a:rPr lang="vi-VN" sz="2000" dirty="0"/>
              <a:t>bộ </a:t>
            </a:r>
            <a:r>
              <a:rPr lang="en-US" sz="2000" dirty="0"/>
              <a:t>ở </a:t>
            </a:r>
            <a:r>
              <a:rPr lang="en-US" sz="2000" dirty="0" err="1"/>
              <a:t>nước</a:t>
            </a:r>
            <a:r>
              <a:rPr lang="en-US" sz="2000" dirty="0"/>
              <a:t> </a:t>
            </a:r>
            <a:r>
              <a:rPr lang="en-US" sz="2000" dirty="0" smtClean="0"/>
              <a:t>ta:</a:t>
            </a:r>
            <a:endParaRPr lang="en-US" sz="2000" b="1" dirty="0"/>
          </a:p>
        </p:txBody>
      </p:sp>
      <p:pic>
        <p:nvPicPr>
          <p:cNvPr id="16" name="Picture 15" descr="camera haiphong.jpg"/>
          <p:cNvPicPr/>
          <p:nvPr/>
        </p:nvPicPr>
        <p:blipFill>
          <a:blip r:embed="rId3"/>
          <a:stretch>
            <a:fillRect/>
          </a:stretch>
        </p:blipFill>
        <p:spPr>
          <a:xfrm>
            <a:off x="331379" y="1839017"/>
            <a:ext cx="2578128" cy="1806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nguoi gia sang duong.jpg"/>
          <p:cNvPicPr/>
          <p:nvPr/>
        </p:nvPicPr>
        <p:blipFill>
          <a:blip r:embed="rId4" cstate="print"/>
          <a:stretch>
            <a:fillRect/>
          </a:stretch>
        </p:blipFill>
        <p:spPr>
          <a:xfrm>
            <a:off x="3226015" y="1858846"/>
            <a:ext cx="2565185" cy="1806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descr="vietnamnet.jpg"/>
          <p:cNvPicPr/>
          <p:nvPr/>
        </p:nvPicPr>
        <p:blipFill>
          <a:blip r:embed="rId5"/>
          <a:stretch>
            <a:fillRect/>
          </a:stretch>
        </p:blipFill>
        <p:spPr>
          <a:xfrm>
            <a:off x="6101268" y="1861556"/>
            <a:ext cx="2737931" cy="1804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Mức phạt khi không chấp hành hiệu lệnh​"/>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15532" y="4385945"/>
            <a:ext cx="2593975" cy="1786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p:nvPr/>
        </p:nvPicPr>
        <p:blipFill>
          <a:blip r:embed="rId7"/>
          <a:srcRect/>
          <a:stretch>
            <a:fillRect/>
          </a:stretch>
        </p:blipFill>
        <p:spPr bwMode="auto">
          <a:xfrm>
            <a:off x="3226015" y="4341812"/>
            <a:ext cx="2565185" cy="1830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p:nvPr/>
        </p:nvPicPr>
        <p:blipFill>
          <a:blip r:embed="rId8"/>
          <a:srcRect/>
          <a:stretch>
            <a:fillRect/>
          </a:stretch>
        </p:blipFill>
        <p:spPr bwMode="auto">
          <a:xfrm>
            <a:off x="6019800" y="4310062"/>
            <a:ext cx="2819401" cy="1862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331379" y="3739155"/>
            <a:ext cx="2584568"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219574" y="3753930"/>
            <a:ext cx="2571625"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124877" y="3774707"/>
            <a:ext cx="2790523"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baomoi.com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228600" y="6259758"/>
            <a:ext cx="2600415" cy="340093"/>
          </a:xfrm>
          <a:prstGeom prst="rect">
            <a:avLst/>
          </a:prstGeom>
        </p:spPr>
        <p:txBody>
          <a:bodyPr wrap="square">
            <a:spAutoFit/>
          </a:bodyPr>
          <a:lstStyle/>
          <a:p>
            <a:pPr algn="ctr">
              <a:lnSpc>
                <a:spcPct val="115000"/>
              </a:lnSpc>
              <a:spcAft>
                <a:spcPts val="1000"/>
              </a:spcAft>
            </a:pP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tapchigiaothong,vn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3226015" y="6289307"/>
            <a:ext cx="2565184"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Baogiaothong.vn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27363" y="6277626"/>
            <a:ext cx="2685740"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Saigongiaiphong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itle 2"/>
          <p:cNvSpPr txBox="1">
            <a:spLocks/>
          </p:cNvSpPr>
          <p:nvPr/>
        </p:nvSpPr>
        <p:spPr bwMode="auto">
          <a:xfrm>
            <a:off x="76200" y="457200"/>
            <a:ext cx="9067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300" b="1" dirty="0" smtClean="0">
                <a:latin typeface="Tahoma" panose="020B0604030504040204" pitchFamily="34" charset="0"/>
                <a:ea typeface="Tahoma" panose="020B0604030504040204" pitchFamily="34" charset="0"/>
                <a:cs typeface="Tahoma" panose="020B0604030504040204" pitchFamily="34" charset="0"/>
              </a:rPr>
              <a:t>1. </a:t>
            </a:r>
            <a:r>
              <a:rPr lang="vi-VN" sz="2300" b="1" dirty="0">
                <a:latin typeface="Tahoma" panose="020B0604030504040204" pitchFamily="34" charset="0"/>
                <a:ea typeface="Tahoma" panose="020B0604030504040204" pitchFamily="34" charset="0"/>
                <a:cs typeface="Tahoma" panose="020B0604030504040204" pitchFamily="34" charset="0"/>
              </a:rPr>
              <a:t>Tìm hiểu </a:t>
            </a:r>
            <a:r>
              <a:rPr lang="en-US" sz="2300" b="1" dirty="0" err="1" smtClean="0">
                <a:latin typeface="Tahoma" panose="020B0604030504040204" pitchFamily="34" charset="0"/>
                <a:ea typeface="Tahoma" panose="020B0604030504040204" pitchFamily="34" charset="0"/>
                <a:cs typeface="Tahoma" panose="020B0604030504040204" pitchFamily="34" charset="0"/>
              </a:rPr>
              <a:t>hệ</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en-US" sz="2300" b="1" dirty="0" err="1" smtClean="0">
                <a:latin typeface="Tahoma" panose="020B0604030504040204" pitchFamily="34" charset="0"/>
                <a:ea typeface="Tahoma" panose="020B0604030504040204" pitchFamily="34" charset="0"/>
                <a:cs typeface="Tahoma" panose="020B0604030504040204" pitchFamily="34" charset="0"/>
              </a:rPr>
              <a:t>thống</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en-US" sz="2300" b="1" dirty="0" err="1" smtClean="0">
                <a:latin typeface="Tahoma" panose="020B0604030504040204" pitchFamily="34" charset="0"/>
                <a:ea typeface="Tahoma" panose="020B0604030504040204" pitchFamily="34" charset="0"/>
                <a:cs typeface="Tahoma" panose="020B0604030504040204" pitchFamily="34" charset="0"/>
              </a:rPr>
              <a:t>báo</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vi-VN" sz="2300" b="1" dirty="0" smtClean="0">
                <a:latin typeface="Tahoma" panose="020B0604030504040204" pitchFamily="34" charset="0"/>
                <a:ea typeface="Tahoma" panose="020B0604030504040204" pitchFamily="34" charset="0"/>
                <a:cs typeface="Tahoma" panose="020B0604030504040204" pitchFamily="34" charset="0"/>
              </a:rPr>
              <a:t>hiệu </a:t>
            </a:r>
            <a:r>
              <a:rPr lang="vi-VN" sz="2300" b="1" dirty="0" smtClean="0">
                <a:latin typeface="Tahoma" panose="020B0604030504040204" pitchFamily="34" charset="0"/>
                <a:ea typeface="Tahoma" panose="020B0604030504040204" pitchFamily="34" charset="0"/>
                <a:cs typeface="Tahoma" panose="020B0604030504040204" pitchFamily="34" charset="0"/>
              </a:rPr>
              <a:t>đường </a:t>
            </a:r>
            <a:r>
              <a:rPr lang="vi-VN" sz="2300" b="1" dirty="0">
                <a:latin typeface="Tahoma" panose="020B0604030504040204" pitchFamily="34" charset="0"/>
                <a:ea typeface="Tahoma" panose="020B0604030504040204" pitchFamily="34" charset="0"/>
                <a:cs typeface="Tahoma" panose="020B0604030504040204" pitchFamily="34" charset="0"/>
              </a:rPr>
              <a:t>bộ nước ta</a:t>
            </a:r>
            <a:endParaRPr lang="en-US" sz="23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30884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5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25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25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25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25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250"/>
                                        <p:tgtEl>
                                          <p:spTgt spid="2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25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250"/>
                                        <p:tgtEl>
                                          <p:spTgt spid="2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400" y="4572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1</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báo hiệu </a:t>
            </a:r>
            <a:r>
              <a:rPr lang="vi-VN" sz="2400" b="1" dirty="0" smtClean="0">
                <a:latin typeface="Tahoma" panose="020B0604030504040204" pitchFamily="34" charset="0"/>
                <a:ea typeface="Tahoma" panose="020B0604030504040204" pitchFamily="34" charset="0"/>
                <a:cs typeface="Tahoma" panose="020B0604030504040204" pitchFamily="34" charset="0"/>
              </a:rPr>
              <a:t>đường </a:t>
            </a:r>
            <a:r>
              <a:rPr lang="vi-VN" sz="2400" b="1" dirty="0">
                <a:latin typeface="Tahoma" panose="020B0604030504040204" pitchFamily="34" charset="0"/>
                <a:ea typeface="Tahoma" panose="020B0604030504040204" pitchFamily="34" charset="0"/>
                <a:cs typeface="Tahoma" panose="020B0604030504040204" pitchFamily="34" charset="0"/>
              </a:rPr>
              <a:t>bộ nước ta</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152400" y="1219200"/>
            <a:ext cx="6511673" cy="2438400"/>
          </a:xfrm>
          <a:prstGeom prst="wedgeRoundRectCallout">
            <a:avLst>
              <a:gd name="adj1" fmla="val 51577"/>
              <a:gd name="adj2" fmla="val 6322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itchFamily="34" charset="0"/>
            </a:endParaRPr>
          </a:p>
        </p:txBody>
      </p:sp>
      <p:sp>
        <p:nvSpPr>
          <p:cNvPr id="11" name="Rectangle 10"/>
          <p:cNvSpPr/>
          <p:nvPr/>
        </p:nvSpPr>
        <p:spPr>
          <a:xfrm>
            <a:off x="76200" y="1219200"/>
            <a:ext cx="6553200" cy="2743200"/>
          </a:xfrm>
          <a:prstGeom prst="rect">
            <a:avLst/>
          </a:prstGeom>
          <a:ln>
            <a:noFill/>
          </a:ln>
        </p:spPr>
        <p:txBody>
          <a:bodyPr wrap="square" lIns="182880" anchor="ctr" anchorCtr="0">
            <a:noAutofit/>
          </a:bodyPr>
          <a:lstStyle/>
          <a:p>
            <a:pPr marL="457200" indent="-457200">
              <a:buFont typeface="+mj-lt"/>
              <a:buAutoNum type="alphaLcParenR"/>
            </a:pPr>
            <a:r>
              <a:rPr lang="en-US" sz="2400" dirty="0" err="1" smtClean="0"/>
              <a:t>Em</a:t>
            </a:r>
            <a:r>
              <a:rPr lang="en-US" sz="2400" dirty="0" smtClean="0"/>
              <a:t> c</a:t>
            </a:r>
            <a:r>
              <a:rPr lang="vi-VN" sz="2400" dirty="0" smtClean="0"/>
              <a:t>ho </a:t>
            </a:r>
            <a:r>
              <a:rPr lang="vi-VN" sz="2400" dirty="0"/>
              <a:t>biết biển </a:t>
            </a:r>
            <a:r>
              <a:rPr lang="vi-VN" sz="2400" dirty="0" smtClean="0"/>
              <a:t>báo hiệu đường bộ bao </a:t>
            </a:r>
            <a:r>
              <a:rPr lang="vi-VN" sz="2400" dirty="0"/>
              <a:t>gồm những loại nào? </a:t>
            </a:r>
            <a:endParaRPr lang="en-US" sz="2400" dirty="0"/>
          </a:p>
          <a:p>
            <a:pPr marL="457200" indent="-457200">
              <a:buFont typeface="+mj-lt"/>
              <a:buAutoNum type="alphaLcParenR"/>
            </a:pPr>
            <a:r>
              <a:rPr lang="vi-VN" sz="2400" dirty="0" smtClean="0"/>
              <a:t>Nêu </a:t>
            </a:r>
            <a:r>
              <a:rPr lang="vi-VN" sz="2400" dirty="0"/>
              <a:t>đặc điểm và ý nghĩa cơ bản của mỗi loại biển báo đó</a:t>
            </a:r>
            <a:r>
              <a:rPr lang="vi-VN" sz="2400" dirty="0" smtClean="0"/>
              <a:t>?</a:t>
            </a:r>
            <a:endParaRPr lang="en-US" sz="2400" dirty="0"/>
          </a:p>
        </p:txBody>
      </p:sp>
      <p:grpSp>
        <p:nvGrpSpPr>
          <p:cNvPr id="12" name="Group 11"/>
          <p:cNvGrpSpPr/>
          <p:nvPr/>
        </p:nvGrpSpPr>
        <p:grpSpPr>
          <a:xfrm>
            <a:off x="6676773" y="2667000"/>
            <a:ext cx="2292350" cy="3757613"/>
            <a:chOff x="6676773" y="2667000"/>
            <a:chExt cx="2292350" cy="3757613"/>
          </a:xfrm>
        </p:grpSpPr>
        <p:pic>
          <p:nvPicPr>
            <p:cNvPr id="13"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7162800" y="2667000"/>
              <a:ext cx="438150" cy="200025"/>
            </a:xfrm>
            <a:prstGeom prst="rect">
              <a:avLst/>
            </a:prstGeom>
          </p:spPr>
        </p:pic>
        <p:pic>
          <p:nvPicPr>
            <p:cNvPr id="19" name="Picture 18"/>
            <p:cNvPicPr>
              <a:picLocks noChangeAspect="1"/>
            </p:cNvPicPr>
            <p:nvPr/>
          </p:nvPicPr>
          <p:blipFill>
            <a:blip r:embed="rId4"/>
            <a:stretch>
              <a:fillRect/>
            </a:stretch>
          </p:blipFill>
          <p:spPr>
            <a:xfrm>
              <a:off x="6943724" y="6124575"/>
              <a:ext cx="657225" cy="300038"/>
            </a:xfrm>
            <a:prstGeom prst="rect">
              <a:avLst/>
            </a:prstGeom>
          </p:spPr>
        </p:pic>
      </p:grpSp>
    </p:spTree>
    <p:extLst>
      <p:ext uri="{BB962C8B-B14F-4D97-AF65-F5344CB8AC3E}">
        <p14:creationId xmlns="" xmlns:p14="http://schemas.microsoft.com/office/powerpoint/2010/main" val="76278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6157455" cy="400110"/>
          </a:xfrm>
          <a:prstGeom prst="rect">
            <a:avLst/>
          </a:prstGeom>
        </p:spPr>
        <p:txBody>
          <a:bodyPr wrap="none">
            <a:spAutoFit/>
          </a:bodyPr>
          <a:lstStyle/>
          <a:p>
            <a:r>
              <a:rPr lang="pt-BR" sz="2000" b="1" dirty="0" smtClean="0">
                <a:latin typeface="Tahoma" panose="020B0604030504040204" pitchFamily="34" charset="0"/>
                <a:ea typeface="Tahoma" panose="020B0604030504040204" pitchFamily="34" charset="0"/>
                <a:cs typeface="Tahoma" panose="020B0604030504040204" pitchFamily="34" charset="0"/>
              </a:rPr>
              <a:t>a)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cấm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t>Đ</a:t>
            </a:r>
            <a:r>
              <a:rPr lang="en-US" sz="2000" dirty="0" err="1" smtClean="0"/>
              <a:t>ể</a:t>
            </a:r>
            <a:r>
              <a:rPr lang="en-US" sz="2000" dirty="0" smtClean="0"/>
              <a:t> </a:t>
            </a:r>
            <a:r>
              <a:rPr lang="vi-VN" sz="2000" dirty="0" smtClean="0"/>
              <a:t>biểu </a:t>
            </a:r>
            <a:r>
              <a:rPr lang="vi-VN" sz="2000" dirty="0"/>
              <a:t>thị các điều </a:t>
            </a:r>
            <a:r>
              <a:rPr lang="vi-VN" sz="2000" dirty="0" smtClean="0"/>
              <a:t>cấm</a:t>
            </a:r>
            <a:r>
              <a:rPr lang="en-US" sz="2000" dirty="0" smtClean="0"/>
              <a:t>.</a:t>
            </a:r>
            <a:r>
              <a:rPr lang="en-US" sz="2000" dirty="0" smtClean="0"/>
              <a:t> </a:t>
            </a:r>
            <a:endParaRPr lang="en-US" sz="2000"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95400" y="3379518"/>
            <a:ext cx="7239000" cy="3550211"/>
          </a:xfrm>
          <a:prstGeom prst="rect">
            <a:avLst/>
          </a:prstGeom>
        </p:spPr>
      </p:pic>
      <p:sp>
        <p:nvSpPr>
          <p:cNvPr id="4" name="Rectangle 3"/>
          <p:cNvSpPr/>
          <p:nvPr/>
        </p:nvSpPr>
        <p:spPr>
          <a:xfrm>
            <a:off x="2130398" y="3985376"/>
            <a:ext cx="2438400" cy="2154436"/>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en-US" sz="2000" dirty="0" err="1" smtClean="0"/>
              <a:t>Có</a:t>
            </a:r>
            <a:r>
              <a:rPr lang="en-US" sz="2000" dirty="0" smtClean="0"/>
              <a:t> </a:t>
            </a:r>
            <a:r>
              <a:rPr lang="en-US" sz="2000" dirty="0" err="1"/>
              <a:t>hình</a:t>
            </a:r>
            <a:r>
              <a:rPr lang="en-US" sz="2000" dirty="0"/>
              <a:t> </a:t>
            </a:r>
            <a:r>
              <a:rPr lang="en-US" sz="2000" dirty="0" err="1"/>
              <a:t>tròn</a:t>
            </a:r>
            <a:r>
              <a:rPr lang="en-US" sz="2000" dirty="0"/>
              <a:t>, </a:t>
            </a:r>
            <a:r>
              <a:rPr lang="en-US" sz="2000" dirty="0" err="1"/>
              <a:t>nền</a:t>
            </a:r>
            <a:r>
              <a:rPr lang="en-US" sz="2000" dirty="0"/>
              <a:t> </a:t>
            </a:r>
            <a:r>
              <a:rPr lang="en-US" sz="2000" dirty="0" err="1" smtClean="0"/>
              <a:t>màu</a:t>
            </a:r>
            <a:r>
              <a:rPr lang="en-US" sz="2000" dirty="0" smtClean="0"/>
              <a:t> </a:t>
            </a:r>
            <a:r>
              <a:rPr lang="en-US" sz="2000" dirty="0" err="1"/>
              <a:t>trắng</a:t>
            </a:r>
            <a:r>
              <a:rPr lang="en-US" sz="2000" dirty="0"/>
              <a:t> </a:t>
            </a:r>
            <a:r>
              <a:rPr lang="en-US" sz="2000" dirty="0" err="1"/>
              <a:t>và</a:t>
            </a:r>
            <a:r>
              <a:rPr lang="en-US" sz="2000" dirty="0"/>
              <a:t> </a:t>
            </a:r>
            <a:r>
              <a:rPr lang="en-US" sz="2000" dirty="0" err="1"/>
              <a:t>viền</a:t>
            </a:r>
            <a:r>
              <a:rPr lang="en-US" sz="2000" dirty="0"/>
              <a:t> </a:t>
            </a:r>
            <a:r>
              <a:rPr lang="en-US" sz="2000" dirty="0" err="1" smtClean="0"/>
              <a:t>màu</a:t>
            </a:r>
            <a:r>
              <a:rPr lang="en-US" sz="2000" dirty="0" smtClean="0"/>
              <a:t> </a:t>
            </a:r>
            <a:r>
              <a:rPr lang="en-US" sz="2000" dirty="0" err="1"/>
              <a:t>đỏ</a:t>
            </a:r>
            <a:r>
              <a:rPr lang="en-US" sz="2000" dirty="0"/>
              <a:t>.  </a:t>
            </a:r>
            <a:r>
              <a:rPr lang="vi-VN" sz="2000" dirty="0"/>
              <a:t>Nội dung b</a:t>
            </a:r>
            <a:r>
              <a:rPr lang="en-US" sz="2000" dirty="0" err="1"/>
              <a:t>iểu</a:t>
            </a:r>
            <a:r>
              <a:rPr lang="en-US" sz="2000" dirty="0"/>
              <a:t> </a:t>
            </a:r>
            <a:r>
              <a:rPr lang="en-US" sz="2000" dirty="0" err="1"/>
              <a:t>thị</a:t>
            </a:r>
            <a:r>
              <a:rPr lang="en-US" sz="2000" dirty="0"/>
              <a:t> </a:t>
            </a:r>
            <a:r>
              <a:rPr lang="en-US" sz="2000" dirty="0" err="1"/>
              <a:t>có</a:t>
            </a:r>
            <a:r>
              <a:rPr lang="en-US" sz="2000" dirty="0"/>
              <a:t> </a:t>
            </a:r>
            <a:r>
              <a:rPr lang="en-US" sz="2000" dirty="0" err="1" smtClean="0"/>
              <a:t>màu</a:t>
            </a:r>
            <a:r>
              <a:rPr lang="en-US" sz="2000" dirty="0" smtClean="0"/>
              <a:t> </a:t>
            </a:r>
            <a:r>
              <a:rPr lang="en-US" sz="2000" dirty="0" err="1"/>
              <a:t>đen</a:t>
            </a:r>
            <a:r>
              <a:rPr lang="vi-VN" sz="2000" dirty="0" smtClean="0"/>
              <a:t>.</a:t>
            </a:r>
            <a:r>
              <a:rPr lang="en-US" sz="1400" dirty="0" smtClean="0"/>
              <a:t>(</a:t>
            </a:r>
            <a:r>
              <a:rPr lang="en-US" sz="1400" dirty="0" err="1" smtClean="0"/>
              <a:t>Trừ</a:t>
            </a:r>
            <a:r>
              <a:rPr lang="en-US" sz="1400" dirty="0" smtClean="0"/>
              <a:t> </a:t>
            </a:r>
            <a:r>
              <a:rPr lang="en-US" sz="1400" dirty="0" err="1" smtClean="0"/>
              <a:t>biển</a:t>
            </a:r>
            <a:r>
              <a:rPr lang="en-US" sz="1400" dirty="0" smtClean="0"/>
              <a:t> </a:t>
            </a:r>
            <a:r>
              <a:rPr lang="en-US" sz="1400" dirty="0" err="1" smtClean="0"/>
              <a:t>dừng</a:t>
            </a:r>
            <a:r>
              <a:rPr lang="en-US" sz="1400" dirty="0" smtClean="0"/>
              <a:t> </a:t>
            </a:r>
            <a:r>
              <a:rPr lang="en-US" sz="1400" dirty="0" err="1" smtClean="0"/>
              <a:t>lại</a:t>
            </a:r>
            <a:r>
              <a:rPr lang="en-US" sz="1400" dirty="0" smtClean="0"/>
              <a:t> </a:t>
            </a:r>
            <a:r>
              <a:rPr lang="en-US" sz="1400" dirty="0" err="1" smtClean="0"/>
              <a:t>có</a:t>
            </a:r>
            <a:r>
              <a:rPr lang="en-US" sz="1400" dirty="0" smtClean="0"/>
              <a:t> </a:t>
            </a:r>
            <a:r>
              <a:rPr lang="en-US" sz="1400" dirty="0" err="1" smtClean="0"/>
              <a:t>hình</a:t>
            </a:r>
            <a:r>
              <a:rPr lang="en-US" sz="1400" dirty="0" smtClean="0"/>
              <a:t> </a:t>
            </a:r>
            <a:r>
              <a:rPr lang="en-US" sz="1400" dirty="0" err="1" smtClean="0"/>
              <a:t>bát</a:t>
            </a:r>
            <a:r>
              <a:rPr lang="en-US" sz="1400" dirty="0" smtClean="0"/>
              <a:t> </a:t>
            </a:r>
            <a:r>
              <a:rPr lang="en-US" sz="1400" dirty="0" err="1" smtClean="0"/>
              <a:t>giác</a:t>
            </a:r>
            <a:r>
              <a:rPr lang="en-US" sz="1400" dirty="0" smtClean="0"/>
              <a:t>)</a:t>
            </a:r>
            <a:endParaRPr lang="en-US" sz="1400" dirty="0"/>
          </a:p>
        </p:txBody>
      </p:sp>
      <p:sp>
        <p:nvSpPr>
          <p:cNvPr id="5" name="Rectangle 4"/>
          <p:cNvSpPr/>
          <p:nvPr/>
        </p:nvSpPr>
        <p:spPr>
          <a:xfrm>
            <a:off x="5029200" y="3962400"/>
            <a:ext cx="2895600" cy="1938992"/>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Nhằm báo hiệu các điều cấm hoặc hạn chế mà người tham gia giao thông phải tuyệt đối tuân theo.</a:t>
            </a:r>
            <a:endParaRPr lang="en-US" sz="2000" dirty="0" smtClean="0"/>
          </a:p>
        </p:txBody>
      </p:sp>
      <p:pic>
        <p:nvPicPr>
          <p:cNvPr id="9" name="Picture 8" descr="C:\Users\F31208\Desktop\Cam di nguoc chieu.pn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28272" y="1600200"/>
            <a:ext cx="1853449" cy="1859364"/>
          </a:xfrm>
          <a:prstGeom prst="rect">
            <a:avLst/>
          </a:prstGeom>
          <a:noFill/>
          <a:ln>
            <a:noFill/>
          </a:ln>
        </p:spPr>
      </p:pic>
    </p:spTree>
    <p:extLst>
      <p:ext uri="{BB962C8B-B14F-4D97-AF65-F5344CB8AC3E}">
        <p14:creationId xmlns="" xmlns:p14="http://schemas.microsoft.com/office/powerpoint/2010/main" val="18926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964551" cy="1015663"/>
          </a:xfrm>
          <a:prstGeom prst="rect">
            <a:avLst/>
          </a:prstGeom>
        </p:spPr>
        <p:txBody>
          <a:bodyPr wrap="squar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b</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nguy</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hiểm</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Đ</a:t>
            </a:r>
            <a:r>
              <a:rPr lang="en-US" sz="2000" dirty="0" err="1" smtClean="0"/>
              <a:t>ể</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smtClean="0"/>
              <a:t>cảnh </a:t>
            </a:r>
            <a:r>
              <a:rPr lang="vi-VN" sz="2000" dirty="0"/>
              <a:t>báo các tình huống nguy hiểm có thể xảy ra</a:t>
            </a:r>
            <a:r>
              <a:rPr lang="en-US" sz="2000" dirty="0"/>
              <a:t>.</a:t>
            </a: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8200" y="3535494"/>
            <a:ext cx="7772401" cy="3323818"/>
          </a:xfrm>
          <a:prstGeom prst="rect">
            <a:avLst/>
          </a:prstGeom>
        </p:spPr>
      </p:pic>
      <p:sp>
        <p:nvSpPr>
          <p:cNvPr id="10" name="Rectangle 9"/>
          <p:cNvSpPr/>
          <p:nvPr/>
        </p:nvSpPr>
        <p:spPr>
          <a:xfrm>
            <a:off x="1905000" y="3810000"/>
            <a:ext cx="2743201" cy="1938992"/>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tam giác, nền </a:t>
            </a:r>
            <a:r>
              <a:rPr lang="vi-VN" sz="2000" dirty="0" smtClean="0"/>
              <a:t>màu </a:t>
            </a:r>
            <a:r>
              <a:rPr lang="vi-VN" sz="2000" dirty="0"/>
              <a:t>vàng và viền </a:t>
            </a:r>
            <a:r>
              <a:rPr lang="vi-VN" sz="2000" dirty="0" smtClean="0"/>
              <a:t>màu </a:t>
            </a:r>
            <a:r>
              <a:rPr lang="vi-VN" sz="2000" dirty="0"/>
              <a:t>đỏ. Nội dung cảnh báo nằm ở giữa biển có </a:t>
            </a:r>
            <a:r>
              <a:rPr lang="vi-VN" sz="2000" dirty="0" smtClean="0"/>
              <a:t>màu đen.</a:t>
            </a:r>
            <a:endParaRPr lang="en-US" sz="2000" dirty="0"/>
          </a:p>
        </p:txBody>
      </p:sp>
      <p:sp>
        <p:nvSpPr>
          <p:cNvPr id="11" name="Rectangle 10"/>
          <p:cNvSpPr/>
          <p:nvPr/>
        </p:nvSpPr>
        <p:spPr>
          <a:xfrm>
            <a:off x="4953000" y="3578643"/>
            <a:ext cx="2819400" cy="2862322"/>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Nhằm báo cho người tham gia giao thông biết trước tính chất các sự nguy hiểm trên đường giao thông để có biện pháp chủ động phòng ngừa hoặc xử lý.</a:t>
            </a:r>
            <a:endParaRPr lang="en-US" sz="2000" dirty="0"/>
          </a:p>
        </p:txBody>
      </p:sp>
      <p:pic>
        <p:nvPicPr>
          <p:cNvPr id="34818" name="Picture 2"/>
          <p:cNvPicPr>
            <a:picLocks noChangeAspect="1" noChangeArrowheads="1"/>
          </p:cNvPicPr>
          <p:nvPr/>
        </p:nvPicPr>
        <p:blipFill>
          <a:blip r:embed="rId4"/>
          <a:srcRect/>
          <a:stretch>
            <a:fillRect/>
          </a:stretch>
        </p:blipFill>
        <p:spPr bwMode="auto">
          <a:xfrm>
            <a:off x="3886200" y="1600200"/>
            <a:ext cx="1981200" cy="1847448"/>
          </a:xfrm>
          <a:prstGeom prst="rect">
            <a:avLst/>
          </a:prstGeom>
          <a:noFill/>
          <a:ln w="9525">
            <a:noFill/>
            <a:miter lim="800000"/>
            <a:headEnd/>
            <a:tailEnd/>
          </a:ln>
          <a:effectLst/>
        </p:spPr>
      </p:pic>
    </p:spTree>
    <p:extLst>
      <p:ext uri="{BB962C8B-B14F-4D97-AF65-F5344CB8AC3E}">
        <p14:creationId xmlns="" xmlns:p14="http://schemas.microsoft.com/office/powerpoint/2010/main" val="427109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 T</a:t>
            </a:r>
            <a:r>
              <a:rPr lang="vi-VN" sz="2400" b="1" dirty="0" smtClean="0">
                <a:latin typeface="Tahoma" panose="020B0604030504040204" pitchFamily="34" charset="0"/>
                <a:ea typeface="Tahoma" panose="020B0604030504040204" pitchFamily="34" charset="0"/>
                <a:cs typeface="Tahoma" panose="020B0604030504040204" pitchFamily="34" charset="0"/>
              </a:rPr>
              <a:t>ìm </a:t>
            </a:r>
            <a:r>
              <a:rPr lang="vi-VN" sz="2400" b="1" dirty="0">
                <a:latin typeface="Tahoma" panose="020B0604030504040204" pitchFamily="34" charset="0"/>
                <a:ea typeface="Tahoma" panose="020B0604030504040204" pitchFamily="34" charset="0"/>
                <a:cs typeface="Tahoma" panose="020B0604030504040204" pitchFamily="34" charset="0"/>
              </a:rPr>
              <a:t>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7835799" cy="400110"/>
          </a:xfrm>
          <a:prstGeom prst="rect">
            <a:avLst/>
          </a:prstGeom>
        </p:spPr>
        <p:txBody>
          <a:bodyPr wrap="non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c</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hiệu</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lệnh</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dirty="0"/>
              <a:t>Đ</a:t>
            </a:r>
            <a:r>
              <a:rPr lang="vi-VN" sz="2000" dirty="0" smtClean="0"/>
              <a:t>ể </a:t>
            </a:r>
            <a:r>
              <a:rPr lang="vi-VN" sz="2000" dirty="0"/>
              <a:t>báo các hiệu lệnh phải thi </a:t>
            </a:r>
            <a:r>
              <a:rPr lang="vi-VN" sz="2000" dirty="0" smtClean="0"/>
              <a:t>hành</a:t>
            </a:r>
            <a:r>
              <a:rPr lang="en-US" sz="2000" dirty="0" smtClean="0"/>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66800" y="3814470"/>
            <a:ext cx="7239000" cy="3074266"/>
          </a:xfrm>
          <a:prstGeom prst="rect">
            <a:avLst/>
          </a:prstGeom>
        </p:spPr>
      </p:pic>
      <p:sp>
        <p:nvSpPr>
          <p:cNvPr id="10" name="Rectangle 9"/>
          <p:cNvSpPr/>
          <p:nvPr/>
        </p:nvSpPr>
        <p:spPr>
          <a:xfrm>
            <a:off x="1981200" y="4001631"/>
            <a:ext cx="2438400" cy="1631216"/>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tròn, nền màu xanh lam. </a:t>
            </a:r>
            <a:r>
              <a:rPr lang="en-US" sz="2000" dirty="0" err="1"/>
              <a:t>Nội</a:t>
            </a:r>
            <a:r>
              <a:rPr lang="en-US" sz="2000" dirty="0"/>
              <a:t> dung </a:t>
            </a:r>
            <a:r>
              <a:rPr lang="vi-VN" sz="2000" dirty="0"/>
              <a:t>hiệu lệnh </a:t>
            </a:r>
            <a:r>
              <a:rPr lang="en-US" sz="2000" dirty="0" err="1"/>
              <a:t>bên</a:t>
            </a:r>
            <a:r>
              <a:rPr lang="en-US" sz="2000" dirty="0"/>
              <a:t> </a:t>
            </a:r>
            <a:r>
              <a:rPr lang="en-US" sz="2000" dirty="0" err="1"/>
              <a:t>trong</a:t>
            </a:r>
            <a:r>
              <a:rPr lang="vi-VN" sz="2000" dirty="0"/>
              <a:t> có </a:t>
            </a:r>
            <a:r>
              <a:rPr lang="vi-VN" sz="2000" dirty="0" smtClean="0"/>
              <a:t>màu </a:t>
            </a:r>
            <a:r>
              <a:rPr lang="vi-VN" sz="2000" dirty="0" smtClean="0"/>
              <a:t>trắng.</a:t>
            </a:r>
            <a:endParaRPr lang="en-US" sz="2000" dirty="0"/>
          </a:p>
        </p:txBody>
      </p:sp>
      <p:sp>
        <p:nvSpPr>
          <p:cNvPr id="11" name="Rectangle 10"/>
          <p:cNvSpPr/>
          <p:nvPr/>
        </p:nvSpPr>
        <p:spPr>
          <a:xfrm>
            <a:off x="4724400" y="4038600"/>
            <a:ext cx="2895600" cy="1631216"/>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Báo cho người tham gia giao thông biết được hiệu lệnh phải thi hành. </a:t>
            </a:r>
            <a:endParaRPr lang="en-US" sz="2000" dirty="0"/>
          </a:p>
        </p:txBody>
      </p:sp>
      <p:pic>
        <p:nvPicPr>
          <p:cNvPr id="13" name="Picture 12"/>
          <p:cNvPicPr/>
          <p:nvPr/>
        </p:nvPicPr>
        <p:blipFill rotWithShape="1">
          <a:blip r:embed="rId4">
            <a:extLst>
              <a:ext uri="{28A0092B-C50C-407E-A947-70E740481C1C}">
                <a14:useLocalDpi xmlns="" xmlns:a14="http://schemas.microsoft.com/office/drawing/2010/main" val="0"/>
              </a:ext>
            </a:extLst>
          </a:blip>
          <a:srcRect t="2536" r="1416"/>
          <a:stretch/>
        </p:blipFill>
        <p:spPr>
          <a:xfrm>
            <a:off x="3505201" y="1752600"/>
            <a:ext cx="2057400" cy="2061870"/>
          </a:xfrm>
          <a:prstGeom prst="rect">
            <a:avLst/>
          </a:prstGeom>
        </p:spPr>
      </p:pic>
    </p:spTree>
    <p:extLst>
      <p:ext uri="{BB962C8B-B14F-4D97-AF65-F5344CB8AC3E}">
        <p14:creationId xmlns="" xmlns:p14="http://schemas.microsoft.com/office/powerpoint/2010/main" val="3547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141972" cy="707886"/>
          </a:xfrm>
          <a:prstGeom prst="rect">
            <a:avLst/>
          </a:prstGeom>
        </p:spPr>
        <p:txBody>
          <a:bodyPr wrap="none">
            <a:spAutoFit/>
          </a:bodyPr>
          <a:lstStyle/>
          <a:p>
            <a:r>
              <a:rPr lang="pt-BR" sz="2000" b="1" dirty="0" smtClean="0">
                <a:latin typeface="Tahoma" panose="020B0604030504040204" pitchFamily="34" charset="0"/>
                <a:ea typeface="Tahoma" panose="020B0604030504040204" pitchFamily="34" charset="0"/>
                <a:cs typeface="Tahoma" panose="020B0604030504040204" pitchFamily="34" charset="0"/>
              </a:rPr>
              <a:t>d)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chỉ</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dẫn</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a:t>để chỉ hướng đi hoặc các điều cần biết.</a:t>
            </a:r>
            <a:endParaRPr lang="en-US" sz="2000" dirty="0"/>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28700" y="3657600"/>
            <a:ext cx="7239000" cy="3280996"/>
          </a:xfrm>
          <a:prstGeom prst="rect">
            <a:avLst/>
          </a:prstGeom>
        </p:spPr>
      </p:pic>
      <p:sp>
        <p:nvSpPr>
          <p:cNvPr id="10" name="Rectangle 9"/>
          <p:cNvSpPr/>
          <p:nvPr/>
        </p:nvSpPr>
        <p:spPr>
          <a:xfrm>
            <a:off x="1905000" y="4134371"/>
            <a:ext cx="2438400" cy="1323439"/>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chữ nhật hoặc hình vuông, nền xanh </a:t>
            </a:r>
            <a:r>
              <a:rPr lang="vi-VN" sz="2000" dirty="0" smtClean="0"/>
              <a:t>lam</a:t>
            </a:r>
            <a:r>
              <a:rPr lang="en-US" sz="2000" dirty="0" smtClean="0"/>
              <a:t>.</a:t>
            </a:r>
            <a:endParaRPr lang="en-US" sz="2000" dirty="0"/>
          </a:p>
        </p:txBody>
      </p:sp>
      <p:sp>
        <p:nvSpPr>
          <p:cNvPr id="11" name="Rectangle 10"/>
          <p:cNvSpPr/>
          <p:nvPr/>
        </p:nvSpPr>
        <p:spPr>
          <a:xfrm>
            <a:off x="4725319" y="4069791"/>
            <a:ext cx="2895600" cy="1631216"/>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Báo cho người tham gia giao thông biết được hiệu lệnh phải thi hành. </a:t>
            </a:r>
            <a:endParaRPr lang="en-US" sz="2000" dirty="0"/>
          </a:p>
        </p:txBody>
      </p:sp>
      <p:pic>
        <p:nvPicPr>
          <p:cNvPr id="13" name="Picture 12"/>
          <p:cNvPicPr>
            <a:picLocks noChangeAspect="1"/>
          </p:cNvPicPr>
          <p:nvPr/>
        </p:nvPicPr>
        <p:blipFill>
          <a:blip r:embed="rId4"/>
          <a:stretch>
            <a:fillRect/>
          </a:stretch>
        </p:blipFill>
        <p:spPr>
          <a:xfrm>
            <a:off x="3810000" y="1753205"/>
            <a:ext cx="1752600" cy="1745645"/>
          </a:xfrm>
          <a:prstGeom prst="rect">
            <a:avLst/>
          </a:prstGeom>
        </p:spPr>
      </p:pic>
    </p:spTree>
    <p:extLst>
      <p:ext uri="{BB962C8B-B14F-4D97-AF65-F5344CB8AC3E}">
        <p14:creationId xmlns="" xmlns:p14="http://schemas.microsoft.com/office/powerpoint/2010/main" val="176607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712267" y="-421335"/>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659752" cy="1323439"/>
          </a:xfrm>
          <a:prstGeom prst="rect">
            <a:avLst/>
          </a:prstGeom>
        </p:spPr>
        <p:txBody>
          <a:bodyPr wrap="squar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e</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phụ</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smtClean="0"/>
              <a:t>Thuyết </a:t>
            </a:r>
            <a:r>
              <a:rPr lang="vi-VN" sz="2000" dirty="0" smtClean="0"/>
              <a:t>minh bổ sung các loại biển báo cấm, biển báo nguy hiểm, biển hiệu lệnh và biển chỉ dẫn.</a:t>
            </a:r>
            <a:endParaRPr lang="en-US" sz="2000" dirty="0" smtClean="0"/>
          </a:p>
          <a:p>
            <a:endParaRPr lang="en-US" sz="2000" dirty="0"/>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52500" y="3505200"/>
            <a:ext cx="7239000" cy="3564224"/>
          </a:xfrm>
          <a:prstGeom prst="rect">
            <a:avLst/>
          </a:prstGeom>
        </p:spPr>
      </p:pic>
      <p:sp>
        <p:nvSpPr>
          <p:cNvPr id="10" name="Rectangle 9"/>
          <p:cNvSpPr/>
          <p:nvPr/>
        </p:nvSpPr>
        <p:spPr>
          <a:xfrm>
            <a:off x="1777893" y="3925431"/>
            <a:ext cx="2743200" cy="1323439"/>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chữ nhật hoặc hình vuông, nền </a:t>
            </a:r>
            <a:r>
              <a:rPr lang="vi-VN" sz="2000" dirty="0" smtClean="0"/>
              <a:t>màu </a:t>
            </a:r>
            <a:r>
              <a:rPr lang="vi-VN" sz="2000" dirty="0"/>
              <a:t>trắng. </a:t>
            </a:r>
            <a:endParaRPr lang="en-US" sz="2000" dirty="0"/>
          </a:p>
        </p:txBody>
      </p:sp>
      <p:sp>
        <p:nvSpPr>
          <p:cNvPr id="11" name="Rectangle 10"/>
          <p:cNvSpPr/>
          <p:nvPr/>
        </p:nvSpPr>
        <p:spPr>
          <a:xfrm>
            <a:off x="4688138" y="3651215"/>
            <a:ext cx="2743200" cy="2554545"/>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algn="ctr"/>
            <a:r>
              <a:rPr lang="en-US" sz="2000" dirty="0" smtClean="0"/>
              <a:t>T</a:t>
            </a:r>
            <a:r>
              <a:rPr lang="vi-VN" sz="2000" dirty="0" smtClean="0"/>
              <a:t>hường </a:t>
            </a:r>
            <a:r>
              <a:rPr lang="vi-VN" sz="2000" dirty="0"/>
              <a:t>được kết hợp cùng với các loại biển báo giao thông khác </a:t>
            </a:r>
            <a:r>
              <a:rPr lang="vi-VN" sz="2000" dirty="0" smtClean="0"/>
              <a:t>để </a:t>
            </a:r>
            <a:r>
              <a:rPr lang="vi-VN" sz="2000" dirty="0"/>
              <a:t>thuyết minh rõ hơn về các biển </a:t>
            </a:r>
            <a:r>
              <a:rPr lang="vi-VN" sz="2000" dirty="0" smtClean="0"/>
              <a:t>đó</a:t>
            </a:r>
            <a:r>
              <a:rPr lang="en-US" sz="2000" dirty="0" smtClean="0"/>
              <a:t> </a:t>
            </a:r>
            <a:r>
              <a:rPr lang="en-US" sz="2000" dirty="0" err="1" smtClean="0"/>
              <a:t>hoặc</a:t>
            </a:r>
            <a:r>
              <a:rPr lang="en-US" sz="2000" dirty="0" smtClean="0"/>
              <a:t> </a:t>
            </a:r>
            <a:r>
              <a:rPr lang="en-US" sz="2000" dirty="0" err="1" smtClean="0"/>
              <a:t>được</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độc</a:t>
            </a:r>
            <a:r>
              <a:rPr lang="en-US" sz="2000" dirty="0" smtClean="0"/>
              <a:t> </a:t>
            </a:r>
            <a:r>
              <a:rPr lang="en-US" sz="2000" dirty="0" err="1" smtClean="0"/>
              <a:t>lập</a:t>
            </a:r>
            <a:r>
              <a:rPr lang="en-US" sz="2000" dirty="0" smtClean="0"/>
              <a:t>.</a:t>
            </a:r>
            <a:endParaRPr lang="en-US" sz="2000" dirty="0"/>
          </a:p>
        </p:txBody>
      </p:sp>
      <p:pic>
        <p:nvPicPr>
          <p:cNvPr id="36866" name="Picture 2"/>
          <p:cNvPicPr>
            <a:picLocks noChangeAspect="1" noChangeArrowheads="1"/>
          </p:cNvPicPr>
          <p:nvPr/>
        </p:nvPicPr>
        <p:blipFill>
          <a:blip r:embed="rId4"/>
          <a:srcRect/>
          <a:stretch>
            <a:fillRect/>
          </a:stretch>
        </p:blipFill>
        <p:spPr bwMode="auto">
          <a:xfrm>
            <a:off x="3200400" y="1905000"/>
            <a:ext cx="2476500" cy="1447800"/>
          </a:xfrm>
          <a:prstGeom prst="rect">
            <a:avLst/>
          </a:prstGeom>
          <a:noFill/>
          <a:ln w="9525">
            <a:noFill/>
            <a:miter lim="800000"/>
            <a:headEnd/>
            <a:tailEnd/>
          </a:ln>
          <a:effectLst/>
        </p:spPr>
      </p:pic>
    </p:spTree>
    <p:extLst>
      <p:ext uri="{BB962C8B-B14F-4D97-AF65-F5344CB8AC3E}">
        <p14:creationId xmlns="" xmlns:p14="http://schemas.microsoft.com/office/powerpoint/2010/main" val="38909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705600" y="6340475"/>
            <a:ext cx="2133600" cy="365125"/>
          </a:xfrm>
          <a:noFill/>
          <a:ln>
            <a:miter lim="800000"/>
            <a:headEnd/>
            <a:tailEnd/>
          </a:ln>
        </p:spPr>
        <p:txBody>
          <a:bodyPr/>
          <a:lstStyle/>
          <a:p>
            <a:fld id="{938C9F7D-B2D9-4359-A661-2BCC20E9208F}" type="slidenum">
              <a:rPr lang="en-US" altLang="en-US"/>
              <a:pPr/>
              <a:t>37</a:t>
            </a:fld>
            <a:endParaRPr lang="en-US" altLang="en-US" dirty="0"/>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4572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4513" name="Picture 64512"/>
          <p:cNvPicPr>
            <a:picLocks noChangeAspect="1"/>
          </p:cNvPicPr>
          <p:nvPr/>
        </p:nvPicPr>
        <p:blipFill>
          <a:blip r:embed="rId3"/>
          <a:stretch>
            <a:fillRect/>
          </a:stretch>
        </p:blipFill>
        <p:spPr>
          <a:xfrm>
            <a:off x="6529887" y="1852217"/>
            <a:ext cx="1860591" cy="1812637"/>
          </a:xfrm>
          <a:prstGeom prst="rect">
            <a:avLst/>
          </a:prstGeom>
        </p:spPr>
      </p:pic>
      <p:pic>
        <p:nvPicPr>
          <p:cNvPr id="39" name="Picture 38" descr="bien-bao-cam-112"/>
          <p:cNvPicPr/>
          <p:nvPr/>
        </p:nvPicPr>
        <p:blipFill>
          <a:blip r:embed="rId4">
            <a:extLst>
              <a:ext uri="{BEBA8EAE-BF5A-486C-A8C5-ECC9F3942E4B}">
                <a14:imgProps xmlns="" xmlns:a14="http://schemas.microsoft.com/office/drawing/2010/main">
                  <a14:imgLayer r:embed="rId5">
                    <a14:imgEffect>
                      <a14:brightnessContrast bright="31000"/>
                    </a14:imgEffect>
                  </a14:imgLayer>
                </a14:imgProps>
              </a:ext>
              <a:ext uri="{28A0092B-C50C-407E-A947-70E740481C1C}">
                <a14:useLocalDpi xmlns="" xmlns:a14="http://schemas.microsoft.com/office/drawing/2010/main" val="0"/>
              </a:ext>
            </a:extLst>
          </a:blip>
          <a:srcRect/>
          <a:stretch>
            <a:fillRect/>
          </a:stretch>
        </p:blipFill>
        <p:spPr bwMode="auto">
          <a:xfrm>
            <a:off x="3657600" y="1914140"/>
            <a:ext cx="1733372" cy="1826980"/>
          </a:xfrm>
          <a:prstGeom prst="rect">
            <a:avLst/>
          </a:prstGeom>
          <a:noFill/>
          <a:ln>
            <a:noFill/>
          </a:ln>
        </p:spPr>
      </p:pic>
      <p:pic>
        <p:nvPicPr>
          <p:cNvPr id="33" name="Picture 32"/>
          <p:cNvPicPr>
            <a:picLocks noChangeAspect="1"/>
          </p:cNvPicPr>
          <p:nvPr/>
        </p:nvPicPr>
        <p:blipFill>
          <a:blip r:embed="rId6"/>
          <a:stretch>
            <a:fillRect/>
          </a:stretch>
        </p:blipFill>
        <p:spPr>
          <a:xfrm>
            <a:off x="3505200" y="4519361"/>
            <a:ext cx="2298485" cy="2075498"/>
          </a:xfrm>
          <a:prstGeom prst="rect">
            <a:avLst/>
          </a:prstGeom>
        </p:spPr>
      </p:pic>
      <p:pic>
        <p:nvPicPr>
          <p:cNvPr id="40" name="Picture 39"/>
          <p:cNvPicPr>
            <a:picLocks noChangeAspect="1"/>
          </p:cNvPicPr>
          <p:nvPr/>
        </p:nvPicPr>
        <p:blipFill>
          <a:blip r:embed="rId7"/>
          <a:stretch>
            <a:fillRect/>
          </a:stretch>
        </p:blipFill>
        <p:spPr>
          <a:xfrm>
            <a:off x="6428579" y="4593367"/>
            <a:ext cx="2214908" cy="1946046"/>
          </a:xfrm>
          <a:prstGeom prst="rect">
            <a:avLst/>
          </a:prstGeom>
        </p:spPr>
      </p:pic>
      <p:sp>
        <p:nvSpPr>
          <p:cNvPr id="4" name="Rounded Rectangle 3"/>
          <p:cNvSpPr/>
          <p:nvPr/>
        </p:nvSpPr>
        <p:spPr>
          <a:xfrm>
            <a:off x="304800" y="1607454"/>
            <a:ext cx="8610600" cy="2362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64886" y="4336752"/>
            <a:ext cx="8610600" cy="2362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512457" y="1426026"/>
            <a:ext cx="2146085"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cấm</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8" name="Rectangle 47"/>
          <p:cNvSpPr/>
          <p:nvPr/>
        </p:nvSpPr>
        <p:spPr>
          <a:xfrm>
            <a:off x="3460857" y="4114800"/>
            <a:ext cx="2146085"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nguy</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hiểm</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9" name="Rectangle 48"/>
          <p:cNvSpPr/>
          <p:nvPr/>
        </p:nvSpPr>
        <p:spPr>
          <a:xfrm>
            <a:off x="152400" y="1047690"/>
            <a:ext cx="8991600" cy="400110"/>
          </a:xfrm>
          <a:prstGeom prst="rect">
            <a:avLst/>
          </a:prstGeom>
        </p:spPr>
        <p:txBody>
          <a:bodyPr wrap="square">
            <a:spAutoFit/>
          </a:bodyPr>
          <a:lstStyle/>
          <a:p>
            <a:r>
              <a:rPr lang="pt-BR" sz="2000" i="1" dirty="0" smtClean="0"/>
              <a:t>Các biển báo sau đây thuộc nhóm biển báo nào? </a:t>
            </a:r>
            <a:endParaRPr lang="en-US" sz="2000" b="1" dirty="0"/>
          </a:p>
        </p:txBody>
      </p:sp>
      <p:pic>
        <p:nvPicPr>
          <p:cNvPr id="33794" name="Picture 2"/>
          <p:cNvPicPr>
            <a:picLocks noChangeAspect="1" noChangeArrowheads="1"/>
          </p:cNvPicPr>
          <p:nvPr/>
        </p:nvPicPr>
        <p:blipFill>
          <a:blip r:embed="rId8"/>
          <a:srcRect/>
          <a:stretch>
            <a:fillRect/>
          </a:stretch>
        </p:blipFill>
        <p:spPr bwMode="auto">
          <a:xfrm>
            <a:off x="762000" y="1883885"/>
            <a:ext cx="2171700" cy="1924050"/>
          </a:xfrm>
          <a:prstGeom prst="rect">
            <a:avLst/>
          </a:prstGeom>
          <a:noFill/>
          <a:ln w="9525">
            <a:noFill/>
            <a:miter lim="800000"/>
            <a:headEnd/>
            <a:tailEnd/>
          </a:ln>
          <a:effectLst/>
        </p:spPr>
      </p:pic>
      <p:pic>
        <p:nvPicPr>
          <p:cNvPr id="33795" name="Picture 3"/>
          <p:cNvPicPr>
            <a:picLocks noChangeAspect="1" noChangeArrowheads="1"/>
          </p:cNvPicPr>
          <p:nvPr/>
        </p:nvPicPr>
        <p:blipFill>
          <a:blip r:embed="rId9"/>
          <a:srcRect/>
          <a:stretch>
            <a:fillRect/>
          </a:stretch>
        </p:blipFill>
        <p:spPr bwMode="auto">
          <a:xfrm>
            <a:off x="583430" y="4419600"/>
            <a:ext cx="2388370" cy="2038350"/>
          </a:xfrm>
          <a:prstGeom prst="rect">
            <a:avLst/>
          </a:prstGeom>
          <a:noFill/>
          <a:ln w="9525">
            <a:noFill/>
            <a:miter lim="800000"/>
            <a:headEnd/>
            <a:tailEnd/>
          </a:ln>
          <a:effectLst/>
        </p:spPr>
      </p:pic>
    </p:spTree>
    <p:extLst>
      <p:ext uri="{BB962C8B-B14F-4D97-AF65-F5344CB8AC3E}">
        <p14:creationId xmlns="" xmlns:p14="http://schemas.microsoft.com/office/powerpoint/2010/main" val="267158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64513"/>
                                        </p:tgtEl>
                                        <p:attrNameLst>
                                          <p:attrName>style.visibility</p:attrName>
                                        </p:attrNameLst>
                                      </p:cBhvr>
                                      <p:to>
                                        <p:strVal val="visible"/>
                                      </p:to>
                                    </p:set>
                                    <p:animEffect transition="in" filter="wipe(down)">
                                      <p:cBhvr>
                                        <p:cTn id="13" dur="500"/>
                                        <p:tgtEl>
                                          <p:spTgt spid="645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down)">
                                      <p:cBhvr>
                                        <p:cTn id="18" dur="500"/>
                                        <p:tgtEl>
                                          <p:spTgt spid="46"/>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animBg="1"/>
      <p:bldP spid="5"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814457" y="6526892"/>
            <a:ext cx="2133600" cy="365125"/>
          </a:xfrm>
          <a:noFill/>
          <a:ln>
            <a:miter lim="800000"/>
            <a:headEnd/>
            <a:tailEnd/>
          </a:ln>
        </p:spPr>
        <p:txBody>
          <a:bodyPr/>
          <a:lstStyle/>
          <a:p>
            <a:fld id="{938C9F7D-B2D9-4359-A661-2BCC20E9208F}" type="slidenum">
              <a:rPr lang="en-US" altLang="en-US"/>
              <a:pPr/>
              <a:t>38</a:t>
            </a:fld>
            <a:endParaRPr lang="en-US" altLang="en-US" dirty="0"/>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pic>
        <p:nvPicPr>
          <p:cNvPr id="10" name="Picture 9"/>
          <p:cNvPicPr/>
          <p:nvPr/>
        </p:nvPicPr>
        <p:blipFill>
          <a:blip r:embed="rId3">
            <a:extLst>
              <a:ext uri="{28A0092B-C50C-407E-A947-70E740481C1C}">
                <a14:useLocalDpi xmlns="" xmlns:a14="http://schemas.microsoft.com/office/drawing/2010/main" val="0"/>
              </a:ext>
            </a:extLst>
          </a:blip>
          <a:stretch>
            <a:fillRect/>
          </a:stretch>
        </p:blipFill>
        <p:spPr>
          <a:xfrm>
            <a:off x="735671" y="1832430"/>
            <a:ext cx="2021958" cy="2084718"/>
          </a:xfrm>
          <a:prstGeom prst="rect">
            <a:avLst/>
          </a:prstGeom>
        </p:spPr>
      </p:pic>
      <p:pic>
        <p:nvPicPr>
          <p:cNvPr id="12" name="Picture 11"/>
          <p:cNvPicPr/>
          <p:nvPr/>
        </p:nvPicPr>
        <p:blipFill>
          <a:blip r:embed="rId4">
            <a:extLst>
              <a:ext uri="{28A0092B-C50C-407E-A947-70E740481C1C}">
                <a14:useLocalDpi xmlns="" xmlns:a14="http://schemas.microsoft.com/office/drawing/2010/main" val="0"/>
              </a:ext>
            </a:extLst>
          </a:blip>
          <a:stretch>
            <a:fillRect/>
          </a:stretch>
        </p:blipFill>
        <p:spPr>
          <a:xfrm>
            <a:off x="6397985" y="1874602"/>
            <a:ext cx="1907815" cy="2015228"/>
          </a:xfrm>
          <a:prstGeom prst="rect">
            <a:avLst/>
          </a:prstGeom>
        </p:spPr>
      </p:pic>
      <p:sp>
        <p:nvSpPr>
          <p:cNvPr id="18" name="Title 2"/>
          <p:cNvSpPr txBox="1">
            <a:spLocks/>
          </p:cNvSpPr>
          <p:nvPr/>
        </p:nvSpPr>
        <p:spPr bwMode="auto">
          <a:xfrm>
            <a:off x="152400" y="533400"/>
            <a:ext cx="8763000" cy="6276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1</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p:nvPr/>
        </p:nvPicPr>
        <p:blipFill>
          <a:blip r:embed="rId5">
            <a:extLst>
              <a:ext uri="{28A0092B-C50C-407E-A947-70E740481C1C}">
                <a14:useLocalDpi xmlns="" xmlns:a14="http://schemas.microsoft.com/office/drawing/2010/main" val="0"/>
              </a:ext>
            </a:extLst>
          </a:blip>
          <a:stretch>
            <a:fillRect/>
          </a:stretch>
        </p:blipFill>
        <p:spPr>
          <a:xfrm>
            <a:off x="1091276" y="4419600"/>
            <a:ext cx="1424632" cy="2233734"/>
          </a:xfrm>
          <a:prstGeom prst="rect">
            <a:avLst/>
          </a:prstGeom>
        </p:spPr>
      </p:pic>
      <p:pic>
        <p:nvPicPr>
          <p:cNvPr id="15" name="Picture 14"/>
          <p:cNvPicPr/>
          <p:nvPr/>
        </p:nvPicPr>
        <p:blipFill>
          <a:blip r:embed="rId6">
            <a:extLst>
              <a:ext uri="{28A0092B-C50C-407E-A947-70E740481C1C}">
                <a14:useLocalDpi xmlns="" xmlns:a14="http://schemas.microsoft.com/office/drawing/2010/main" val="0"/>
              </a:ext>
            </a:extLst>
          </a:blip>
          <a:stretch>
            <a:fillRect/>
          </a:stretch>
        </p:blipFill>
        <p:spPr>
          <a:xfrm>
            <a:off x="6400800" y="4656582"/>
            <a:ext cx="2057400" cy="1820418"/>
          </a:xfrm>
          <a:prstGeom prst="rect">
            <a:avLst/>
          </a:prstGeom>
        </p:spPr>
      </p:pic>
      <p:pic>
        <p:nvPicPr>
          <p:cNvPr id="16" name="Picture 15"/>
          <p:cNvPicPr/>
          <p:nvPr/>
        </p:nvPicPr>
        <p:blipFill>
          <a:blip r:embed="rId7">
            <a:extLst>
              <a:ext uri="{28A0092B-C50C-407E-A947-70E740481C1C}">
                <a14:useLocalDpi xmlns="" xmlns:a14="http://schemas.microsoft.com/office/drawing/2010/main" val="0"/>
              </a:ext>
            </a:extLst>
          </a:blip>
          <a:stretch>
            <a:fillRect/>
          </a:stretch>
        </p:blipFill>
        <p:spPr>
          <a:xfrm>
            <a:off x="3620807" y="4670258"/>
            <a:ext cx="1941793" cy="1822617"/>
          </a:xfrm>
          <a:prstGeom prst="rect">
            <a:avLst/>
          </a:prstGeom>
        </p:spPr>
      </p:pic>
      <p:sp>
        <p:nvSpPr>
          <p:cNvPr id="17" name="Rounded Rectangle 16"/>
          <p:cNvSpPr/>
          <p:nvPr/>
        </p:nvSpPr>
        <p:spPr>
          <a:xfrm>
            <a:off x="304800" y="1614714"/>
            <a:ext cx="8610600" cy="2362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512457" y="1418772"/>
            <a:ext cx="2354943"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lệnh</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304800" y="4343400"/>
            <a:ext cx="8610600" cy="2362200"/>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512457" y="4161972"/>
            <a:ext cx="2354943"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dẫn</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152400" y="1015884"/>
            <a:ext cx="8991600" cy="400110"/>
          </a:xfrm>
          <a:prstGeom prst="rect">
            <a:avLst/>
          </a:prstGeom>
        </p:spPr>
        <p:txBody>
          <a:bodyPr wrap="square">
            <a:spAutoFit/>
          </a:bodyPr>
          <a:lstStyle/>
          <a:p>
            <a:r>
              <a:rPr lang="pt-BR" sz="2000" i="1" dirty="0" smtClean="0"/>
              <a:t>Các biển báo sau đây thuộc nhóm biển báo nào? </a:t>
            </a:r>
            <a:endParaRPr lang="en-US" sz="2000" b="1" dirty="0"/>
          </a:p>
        </p:txBody>
      </p:sp>
      <p:pic>
        <p:nvPicPr>
          <p:cNvPr id="35842" name="Picture 2"/>
          <p:cNvPicPr>
            <a:picLocks noChangeAspect="1" noChangeArrowheads="1"/>
          </p:cNvPicPr>
          <p:nvPr/>
        </p:nvPicPr>
        <p:blipFill>
          <a:blip r:embed="rId8"/>
          <a:srcRect/>
          <a:stretch>
            <a:fillRect/>
          </a:stretch>
        </p:blipFill>
        <p:spPr bwMode="auto">
          <a:xfrm>
            <a:off x="3581400" y="1828800"/>
            <a:ext cx="2152650" cy="1990725"/>
          </a:xfrm>
          <a:prstGeom prst="rect">
            <a:avLst/>
          </a:prstGeom>
          <a:noFill/>
          <a:ln w="9525">
            <a:noFill/>
            <a:miter lim="800000"/>
            <a:headEnd/>
            <a:tailEnd/>
          </a:ln>
          <a:effectLst/>
        </p:spPr>
      </p:pic>
    </p:spTree>
    <p:extLst>
      <p:ext uri="{BB962C8B-B14F-4D97-AF65-F5344CB8AC3E}">
        <p14:creationId xmlns="" xmlns:p14="http://schemas.microsoft.com/office/powerpoint/2010/main" val="31608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814457" y="6526892"/>
            <a:ext cx="2133600" cy="365125"/>
          </a:xfrm>
          <a:noFill/>
          <a:ln>
            <a:miter lim="800000"/>
            <a:headEnd/>
            <a:tailEnd/>
          </a:ln>
        </p:spPr>
        <p:txBody>
          <a:bodyPr/>
          <a:lstStyle/>
          <a:p>
            <a:fld id="{938C9F7D-B2D9-4359-A661-2BCC20E9208F}" type="slidenum">
              <a:rPr lang="en-US" altLang="en-US"/>
              <a:pPr/>
              <a:t>39</a:t>
            </a:fld>
            <a:endParaRPr lang="en-US" altLang="en-US" dirty="0"/>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18" name="Title 2"/>
          <p:cNvSpPr txBox="1">
            <a:spLocks/>
          </p:cNvSpPr>
          <p:nvPr/>
        </p:nvSpPr>
        <p:spPr bwMode="auto">
          <a:xfrm>
            <a:off x="152400" y="533400"/>
            <a:ext cx="8763000" cy="6276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1</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152400" y="1015884"/>
            <a:ext cx="8991600" cy="400110"/>
          </a:xfrm>
          <a:prstGeom prst="rect">
            <a:avLst/>
          </a:prstGeom>
        </p:spPr>
        <p:txBody>
          <a:bodyPr wrap="square">
            <a:spAutoFit/>
          </a:bodyPr>
          <a:lstStyle/>
          <a:p>
            <a:r>
              <a:rPr lang="pt-BR" sz="2000" i="1" dirty="0" smtClean="0"/>
              <a:t>Các biển báo sau đây thuộc nhóm biển báo nào? </a:t>
            </a:r>
            <a:endParaRPr lang="en-US" sz="2000" b="1" dirty="0"/>
          </a:p>
        </p:txBody>
      </p:sp>
      <p:pic>
        <p:nvPicPr>
          <p:cNvPr id="2" name="Picture 1"/>
          <p:cNvPicPr>
            <a:picLocks noChangeAspect="1"/>
          </p:cNvPicPr>
          <p:nvPr/>
        </p:nvPicPr>
        <p:blipFill>
          <a:blip r:embed="rId3"/>
          <a:stretch>
            <a:fillRect/>
          </a:stretch>
        </p:blipFill>
        <p:spPr>
          <a:xfrm>
            <a:off x="361950" y="2438400"/>
            <a:ext cx="3524250" cy="971550"/>
          </a:xfrm>
          <a:prstGeom prst="rect">
            <a:avLst/>
          </a:prstGeom>
        </p:spPr>
      </p:pic>
      <p:pic>
        <p:nvPicPr>
          <p:cNvPr id="3" name="Picture 2"/>
          <p:cNvPicPr>
            <a:picLocks noChangeAspect="1"/>
          </p:cNvPicPr>
          <p:nvPr/>
        </p:nvPicPr>
        <p:blipFill>
          <a:blip r:embed="rId4"/>
          <a:stretch>
            <a:fillRect/>
          </a:stretch>
        </p:blipFill>
        <p:spPr>
          <a:xfrm>
            <a:off x="263049" y="4038600"/>
            <a:ext cx="8347551" cy="1077876"/>
          </a:xfrm>
          <a:prstGeom prst="rect">
            <a:avLst/>
          </a:prstGeom>
        </p:spPr>
      </p:pic>
      <p:pic>
        <p:nvPicPr>
          <p:cNvPr id="4" name="Picture 3"/>
          <p:cNvPicPr>
            <a:picLocks noChangeAspect="1"/>
          </p:cNvPicPr>
          <p:nvPr/>
        </p:nvPicPr>
        <p:blipFill>
          <a:blip r:embed="rId5"/>
          <a:stretch>
            <a:fillRect/>
          </a:stretch>
        </p:blipFill>
        <p:spPr>
          <a:xfrm>
            <a:off x="5715000" y="2438400"/>
            <a:ext cx="990600" cy="986669"/>
          </a:xfrm>
          <a:prstGeom prst="rect">
            <a:avLst/>
          </a:prstGeom>
        </p:spPr>
      </p:pic>
      <p:pic>
        <p:nvPicPr>
          <p:cNvPr id="6" name="Picture 5"/>
          <p:cNvPicPr>
            <a:picLocks noChangeAspect="1"/>
          </p:cNvPicPr>
          <p:nvPr/>
        </p:nvPicPr>
        <p:blipFill>
          <a:blip r:embed="rId6" cstate="print"/>
          <a:stretch>
            <a:fillRect/>
          </a:stretch>
        </p:blipFill>
        <p:spPr>
          <a:xfrm>
            <a:off x="4038600" y="2481761"/>
            <a:ext cx="1522524" cy="928189"/>
          </a:xfrm>
          <a:prstGeom prst="rect">
            <a:avLst/>
          </a:prstGeom>
        </p:spPr>
      </p:pic>
      <p:pic>
        <p:nvPicPr>
          <p:cNvPr id="7" name="Picture 6"/>
          <p:cNvPicPr>
            <a:picLocks noChangeAspect="1"/>
          </p:cNvPicPr>
          <p:nvPr/>
        </p:nvPicPr>
        <p:blipFill>
          <a:blip r:embed="rId7"/>
          <a:stretch>
            <a:fillRect/>
          </a:stretch>
        </p:blipFill>
        <p:spPr>
          <a:xfrm>
            <a:off x="6854981" y="2395796"/>
            <a:ext cx="1758637" cy="1100117"/>
          </a:xfrm>
          <a:prstGeom prst="rect">
            <a:avLst/>
          </a:prstGeom>
        </p:spPr>
      </p:pic>
      <p:sp>
        <p:nvSpPr>
          <p:cNvPr id="14" name="Rounded Rectangle 13"/>
          <p:cNvSpPr/>
          <p:nvPr/>
        </p:nvSpPr>
        <p:spPr>
          <a:xfrm>
            <a:off x="152400" y="1904999"/>
            <a:ext cx="8610600" cy="3667563"/>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52800" y="1676400"/>
            <a:ext cx="2354943" cy="39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phụ</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155665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8"/>
          <p:cNvSpPr>
            <a:spLocks noGrp="1"/>
          </p:cNvSpPr>
          <p:nvPr>
            <p:ph type="sldNum" sz="quarter" idx="12"/>
          </p:nvPr>
        </p:nvSpPr>
        <p:spPr bwMode="auto">
          <a:noFill/>
          <a:ln>
            <a:miter lim="800000"/>
            <a:headEnd/>
            <a:tailEnd/>
          </a:ln>
        </p:spPr>
        <p:txBody>
          <a:bodyPr/>
          <a:lstStyle/>
          <a:p>
            <a:fld id="{E5863D0D-DF49-4DE3-A46D-F41C4CD4BB16}" type="slidenum">
              <a:rPr lang="en-US" altLang="en-US"/>
              <a:pPr/>
              <a:t>4</a:t>
            </a:fld>
            <a:endParaRPr lang="en-US" altLang="en-US"/>
          </a:p>
        </p:txBody>
      </p:sp>
      <p:sp>
        <p:nvSpPr>
          <p:cNvPr id="31748" name="TextBox 15"/>
          <p:cNvSpPr txBox="1">
            <a:spLocks noChangeArrowheads="1"/>
          </p:cNvSpPr>
          <p:nvPr/>
        </p:nvSpPr>
        <p:spPr bwMode="auto">
          <a:xfrm>
            <a:off x="578475" y="2200062"/>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
        <p:nvSpPr>
          <p:cNvPr id="16" name="Chevron 15"/>
          <p:cNvSpPr/>
          <p:nvPr/>
        </p:nvSpPr>
        <p:spPr>
          <a:xfrm>
            <a:off x="1297834" y="1053070"/>
            <a:ext cx="6600490" cy="762000"/>
          </a:xfrm>
          <a:prstGeom prst="chevron">
            <a:avLst>
              <a:gd name="adj" fmla="val 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
        <p:nvSpPr>
          <p:cNvPr id="17" name="Flowchart: Decision 16"/>
          <p:cNvSpPr/>
          <p:nvPr/>
        </p:nvSpPr>
        <p:spPr>
          <a:xfrm>
            <a:off x="673410" y="990600"/>
            <a:ext cx="1133207" cy="929262"/>
          </a:xfrm>
          <a:prstGeom prst="flowChartDecisi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823199" y="1249404"/>
            <a:ext cx="830677" cy="400110"/>
          </a:xfrm>
          <a:prstGeom prst="rect">
            <a:avLst/>
          </a:prstGeom>
        </p:spPr>
        <p:txBody>
          <a:bodyPr wrap="none">
            <a:spAutoFit/>
          </a:bodyPr>
          <a:lstStyle/>
          <a:p>
            <a:pPr algn="ct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1</a:t>
            </a:r>
          </a:p>
        </p:txBody>
      </p:sp>
      <p:sp>
        <p:nvSpPr>
          <p:cNvPr id="19" name="Rectangle 18"/>
          <p:cNvSpPr/>
          <p:nvPr/>
        </p:nvSpPr>
        <p:spPr>
          <a:xfrm>
            <a:off x="1959017" y="1260653"/>
            <a:ext cx="5939307" cy="400110"/>
          </a:xfrm>
          <a:prstGeom prst="rect">
            <a:avLst/>
          </a:prstGeom>
        </p:spPr>
        <p:txBody>
          <a:bodyPr wrap="square">
            <a:spAutoFit/>
          </a:bodyPr>
          <a:lstStyle/>
          <a:p>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văn</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1894978" y="2463014"/>
            <a:ext cx="2308183" cy="2762830"/>
            <a:chOff x="1894978" y="2463014"/>
            <a:chExt cx="2308183" cy="2762830"/>
          </a:xfrm>
        </p:grpSpPr>
        <p:sp>
          <p:nvSpPr>
            <p:cNvPr id="28679" name="Rectangle 14"/>
            <p:cNvSpPr>
              <a:spLocks noChangeArrowheads="1"/>
            </p:cNvSpPr>
            <p:nvPr/>
          </p:nvSpPr>
          <p:spPr bwMode="auto">
            <a:xfrm>
              <a:off x="2221141" y="3708737"/>
              <a:ext cx="1665059" cy="1015663"/>
            </a:xfrm>
            <a:prstGeom prst="rect">
              <a:avLst/>
            </a:prstGeom>
            <a:noFill/>
            <a:ln w="9525">
              <a:noFill/>
              <a:miter lim="800000"/>
              <a:headEnd/>
              <a:tailEnd/>
            </a:ln>
          </p:spPr>
          <p:txBody>
            <a:bodyPr wrap="square">
              <a:spAutoFit/>
            </a:bodyPr>
            <a:lstStyle/>
            <a:p>
              <a:pPr algn="ctr"/>
              <a:r>
                <a:rPr lang="vi-VN" sz="2000" b="1" dirty="0">
                  <a:solidFill>
                    <a:srgbClr val="000000"/>
                  </a:solidFill>
                  <a:latin typeface="Tahoma" pitchFamily="34" charset="0"/>
                  <a:cs typeface="Tahoma" pitchFamily="34" charset="0"/>
                </a:rPr>
                <a:t>Tìm hiểu về văn hóa giao </a:t>
              </a:r>
              <a:r>
                <a:rPr lang="vi-VN" sz="2000" b="1" dirty="0" smtClean="0">
                  <a:solidFill>
                    <a:srgbClr val="000000"/>
                  </a:solidFill>
                  <a:latin typeface="Tahoma" pitchFamily="34" charset="0"/>
                  <a:cs typeface="Tahoma" pitchFamily="34" charset="0"/>
                </a:rPr>
                <a:t>thông</a:t>
              </a:r>
              <a:endParaRPr lang="en-US" sz="2000" b="1" dirty="0">
                <a:solidFill>
                  <a:srgbClr val="000000"/>
                </a:solidFill>
                <a:latin typeface="Tahoma" pitchFamily="34" charset="0"/>
                <a:cs typeface="Tahoma" pitchFamily="34" charset="0"/>
              </a:endParaRPr>
            </a:p>
          </p:txBody>
        </p:sp>
        <p:cxnSp>
          <p:nvCxnSpPr>
            <p:cNvPr id="4" name="Straight Connector 3"/>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2" name="Oval 1"/>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irect Access Storage 20"/>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4"/>
            <p:cNvSpPr>
              <a:spLocks noChangeArrowheads="1"/>
            </p:cNvSpPr>
            <p:nvPr/>
          </p:nvSpPr>
          <p:spPr bwMode="auto">
            <a:xfrm>
              <a:off x="2209800" y="2971800"/>
              <a:ext cx="1665059" cy="660822"/>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a:solidFill>
                  <a:srgbClr val="000099"/>
                </a:solidFill>
                <a:latin typeface="Tahoma" pitchFamily="34" charset="0"/>
                <a:cs typeface="Tahoma" pitchFamily="34" charset="0"/>
              </a:endParaRPr>
            </a:p>
          </p:txBody>
        </p:sp>
      </p:grpSp>
      <p:grpSp>
        <p:nvGrpSpPr>
          <p:cNvPr id="23" name="Group 22"/>
          <p:cNvGrpSpPr/>
          <p:nvPr/>
        </p:nvGrpSpPr>
        <p:grpSpPr>
          <a:xfrm>
            <a:off x="4930817" y="2486008"/>
            <a:ext cx="2308183" cy="3533792"/>
            <a:chOff x="4930817" y="2486008"/>
            <a:chExt cx="2308183" cy="3533792"/>
          </a:xfrm>
        </p:grpSpPr>
        <p:sp>
          <p:nvSpPr>
            <p:cNvPr id="9" name="Rectangle 14"/>
            <p:cNvSpPr>
              <a:spLocks noChangeArrowheads="1"/>
            </p:cNvSpPr>
            <p:nvPr/>
          </p:nvSpPr>
          <p:spPr bwMode="auto">
            <a:xfrm>
              <a:off x="4953000" y="4391561"/>
              <a:ext cx="2209800" cy="1015663"/>
            </a:xfrm>
            <a:prstGeom prst="rect">
              <a:avLst/>
            </a:prstGeom>
            <a:noFill/>
            <a:ln w="9525">
              <a:noFill/>
              <a:miter lim="800000"/>
              <a:headEnd/>
              <a:tailEnd/>
            </a:ln>
          </p:spPr>
          <p:txBody>
            <a:bodyPr wrap="square">
              <a:spAutoFit/>
            </a:bodyPr>
            <a:lstStyle/>
            <a:p>
              <a:pPr algn="ctr"/>
              <a:r>
                <a:rPr lang="vi-VN" sz="2000" b="1" dirty="0" smtClean="0">
                  <a:solidFill>
                    <a:srgbClr val="000000"/>
                  </a:solidFill>
                  <a:latin typeface="Tahoma" pitchFamily="34" charset="0"/>
                  <a:cs typeface="Tahoma" pitchFamily="34" charset="0"/>
                </a:rPr>
                <a:t>Các </a:t>
              </a:r>
              <a:r>
                <a:rPr lang="en-US" sz="2000" b="1" dirty="0" err="1" smtClean="0">
                  <a:solidFill>
                    <a:srgbClr val="000000"/>
                  </a:solidFill>
                  <a:latin typeface="Tahoma" pitchFamily="34" charset="0"/>
                  <a:cs typeface="Tahoma" pitchFamily="34" charset="0"/>
                </a:rPr>
                <a:t>việc</a:t>
              </a:r>
              <a:r>
                <a:rPr lang="en-US" sz="2000" b="1" dirty="0" smtClean="0">
                  <a:solidFill>
                    <a:srgbClr val="000000"/>
                  </a:solidFill>
                  <a:latin typeface="Tahoma" pitchFamily="34" charset="0"/>
                  <a:cs typeface="Tahoma" pitchFamily="34" charset="0"/>
                </a:rPr>
                <a:t> </a:t>
              </a:r>
              <a:r>
                <a:rPr lang="en-US" sz="2000" b="1" dirty="0" err="1" smtClean="0">
                  <a:solidFill>
                    <a:srgbClr val="000000"/>
                  </a:solidFill>
                  <a:latin typeface="Tahoma" pitchFamily="34" charset="0"/>
                  <a:cs typeface="Tahoma" pitchFamily="34" charset="0"/>
                </a:rPr>
                <a:t>làm</a:t>
              </a:r>
              <a:r>
                <a:rPr lang="en-US" sz="2000" b="1" dirty="0" smtClean="0">
                  <a:solidFill>
                    <a:srgbClr val="000000"/>
                  </a:solidFill>
                  <a:latin typeface="Tahoma" pitchFamily="34" charset="0"/>
                  <a:cs typeface="Tahoma" pitchFamily="34" charset="0"/>
                </a:rPr>
                <a:t> </a:t>
              </a:r>
              <a:r>
                <a:rPr lang="vi-VN" sz="2000" b="1" dirty="0" smtClean="0">
                  <a:solidFill>
                    <a:srgbClr val="000000"/>
                  </a:solidFill>
                  <a:latin typeface="Tahoma" pitchFamily="34" charset="0"/>
                  <a:cs typeface="Tahoma" pitchFamily="34" charset="0"/>
                </a:rPr>
                <a:t>biểu </a:t>
              </a:r>
              <a:r>
                <a:rPr lang="vi-VN" sz="2000" b="1" dirty="0">
                  <a:solidFill>
                    <a:srgbClr val="000000"/>
                  </a:solidFill>
                  <a:latin typeface="Tahoma" pitchFamily="34" charset="0"/>
                  <a:cs typeface="Tahoma" pitchFamily="34" charset="0"/>
                </a:rPr>
                <a:t>hiện văn hóa giao </a:t>
              </a:r>
              <a:r>
                <a:rPr lang="vi-VN" sz="2000" b="1" dirty="0" smtClean="0">
                  <a:solidFill>
                    <a:srgbClr val="000000"/>
                  </a:solidFill>
                  <a:latin typeface="Tahoma" pitchFamily="34" charset="0"/>
                  <a:cs typeface="Tahoma" pitchFamily="34" charset="0"/>
                </a:rPr>
                <a:t>thông</a:t>
              </a:r>
              <a:endParaRPr lang="en-US" sz="2000" b="1" dirty="0" smtClean="0">
                <a:solidFill>
                  <a:srgbClr val="000000"/>
                </a:solidFill>
                <a:latin typeface="Tahoma" pitchFamily="34" charset="0"/>
                <a:cs typeface="Tahoma" pitchFamily="34" charset="0"/>
              </a:endParaRPr>
            </a:p>
          </p:txBody>
        </p:sp>
        <p:sp>
          <p:nvSpPr>
            <p:cNvPr id="13" name="Oval 12"/>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26" name="Flowchart: Direct Access Storage 25"/>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4"/>
            <p:cNvSpPr>
              <a:spLocks noChangeArrowheads="1"/>
            </p:cNvSpPr>
            <p:nvPr/>
          </p:nvSpPr>
          <p:spPr bwMode="auto">
            <a:xfrm>
              <a:off x="5197693" y="3717891"/>
              <a:ext cx="1774428" cy="738664"/>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smtClean="0">
                <a:solidFill>
                  <a:srgbClr val="000099"/>
                </a:solidFill>
                <a:latin typeface="Tahoma" pitchFamily="34" charset="0"/>
                <a:cs typeface="Tahoma" pitchFamily="34" charset="0"/>
              </a:endParaRPr>
            </a:p>
          </p:txBody>
        </p:sp>
      </p:grpSp>
    </p:spTree>
    <p:extLst>
      <p:ext uri="{BB962C8B-B14F-4D97-AF65-F5344CB8AC3E}">
        <p14:creationId xmlns="" xmlns:p14="http://schemas.microsoft.com/office/powerpoint/2010/main" val="5081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399" y="533400"/>
            <a:ext cx="881672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hệ</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thống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tín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hiệu</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đèn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giao</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thông</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192109" y="1287972"/>
            <a:ext cx="6359273" cy="1818708"/>
          </a:xfrm>
          <a:prstGeom prst="wedgeRoundRectCallout">
            <a:avLst>
              <a:gd name="adj1" fmla="val 51577"/>
              <a:gd name="adj2" fmla="val 6322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itchFamily="34" charset="0"/>
            </a:endParaRPr>
          </a:p>
        </p:txBody>
      </p:sp>
      <p:sp>
        <p:nvSpPr>
          <p:cNvPr id="11" name="Rectangle 10"/>
          <p:cNvSpPr/>
          <p:nvPr/>
        </p:nvSpPr>
        <p:spPr>
          <a:xfrm>
            <a:off x="457200" y="1295400"/>
            <a:ext cx="6172200" cy="1742508"/>
          </a:xfrm>
          <a:prstGeom prst="rect">
            <a:avLst/>
          </a:prstGeom>
          <a:ln>
            <a:noFill/>
          </a:ln>
        </p:spPr>
        <p:txBody>
          <a:bodyPr wrap="square" lIns="182880" anchor="ctr" anchorCtr="0">
            <a:noAutofit/>
          </a:bodyPr>
          <a:lstStyle/>
          <a:p>
            <a:r>
              <a:rPr lang="en-US" sz="2400" dirty="0"/>
              <a:t>C</a:t>
            </a:r>
            <a:r>
              <a:rPr lang="vi-VN" sz="2400" dirty="0"/>
              <a:t>ho biết tín hiệu đèn giao thông có mấy màu? Mỗi màu quy định như thế nào</a:t>
            </a:r>
            <a:endParaRPr lang="en-US" sz="2400" dirty="0"/>
          </a:p>
        </p:txBody>
      </p:sp>
      <p:grpSp>
        <p:nvGrpSpPr>
          <p:cNvPr id="12" name="Group 11"/>
          <p:cNvGrpSpPr/>
          <p:nvPr/>
        </p:nvGrpSpPr>
        <p:grpSpPr>
          <a:xfrm>
            <a:off x="6629400" y="1997301"/>
            <a:ext cx="2292350" cy="3757613"/>
            <a:chOff x="6676773" y="2667000"/>
            <a:chExt cx="2292350" cy="3757613"/>
          </a:xfrm>
        </p:grpSpPr>
        <p:pic>
          <p:nvPicPr>
            <p:cNvPr id="13"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7162800" y="2667000"/>
              <a:ext cx="438150" cy="200025"/>
            </a:xfrm>
            <a:prstGeom prst="rect">
              <a:avLst/>
            </a:prstGeom>
          </p:spPr>
        </p:pic>
        <p:pic>
          <p:nvPicPr>
            <p:cNvPr id="19" name="Picture 18"/>
            <p:cNvPicPr>
              <a:picLocks noChangeAspect="1"/>
            </p:cNvPicPr>
            <p:nvPr/>
          </p:nvPicPr>
          <p:blipFill>
            <a:blip r:embed="rId4"/>
            <a:stretch>
              <a:fillRect/>
            </a:stretch>
          </p:blipFill>
          <p:spPr>
            <a:xfrm>
              <a:off x="6943724" y="6124575"/>
              <a:ext cx="657225" cy="300038"/>
            </a:xfrm>
            <a:prstGeom prst="rect">
              <a:avLst/>
            </a:prstGeom>
          </p:spPr>
        </p:pic>
      </p:grpSp>
      <p:pic>
        <p:nvPicPr>
          <p:cNvPr id="16" name="Picture 15" descr="chay voi sang duong khi den do.jpg"/>
          <p:cNvPicPr/>
          <p:nvPr/>
        </p:nvPicPr>
        <p:blipFill>
          <a:blip r:embed="rId5" cstate="print"/>
          <a:stretch>
            <a:fillRect/>
          </a:stretch>
        </p:blipFill>
        <p:spPr>
          <a:xfrm>
            <a:off x="3505200" y="3656892"/>
            <a:ext cx="3124200" cy="228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304800" y="5954524"/>
            <a:ext cx="2666114" cy="446276"/>
          </a:xfrm>
          <a:prstGeom prst="rect">
            <a:avLst/>
          </a:prstGeom>
        </p:spPr>
        <p:txBody>
          <a:bodyPr wrap="none">
            <a:spAutoFit/>
          </a:bodyPr>
          <a:lstStyle/>
          <a:p>
            <a:pPr>
              <a:lnSpc>
                <a:spcPct val="115000"/>
              </a:lnSpc>
              <a:spcAft>
                <a:spcPts val="1000"/>
              </a:spcAft>
            </a:pPr>
            <a:r>
              <a:rPr lang="en-US"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i="1" dirty="0">
                <a:latin typeface="Times New Roman" panose="02020603050405020304" pitchFamily="18" charset="0"/>
                <a:ea typeface="Calibri" panose="020F0502020204030204" pitchFamily="34" charset="0"/>
                <a:cs typeface="Times New Roman" panose="02020603050405020304" pitchFamily="18" charset="0"/>
              </a:rPr>
              <a:t>: http://cand.com.vn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661864" y="5944667"/>
            <a:ext cx="2742474" cy="417871"/>
          </a:xfrm>
          <a:prstGeom prst="rect">
            <a:avLst/>
          </a:prstGeom>
        </p:spPr>
        <p:txBody>
          <a:bodyPr wrap="square">
            <a:spAutoFit/>
          </a:bodyPr>
          <a:lstStyle/>
          <a:p>
            <a:pPr algn="ctr">
              <a:lnSpc>
                <a:spcPct val="115000"/>
              </a:lnSpc>
              <a:spcAft>
                <a:spcPts val="1000"/>
              </a:spcAft>
            </a:pPr>
            <a:r>
              <a:rPr lang="en-US"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54856" y="3656892"/>
            <a:ext cx="3076575" cy="2297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39949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 xmlns:a14="http://schemas.microsoft.com/office/drawing/2010/main" val="0"/>
              </a:ext>
            </a:extLst>
          </a:blip>
          <a:srcRect l="11754" t="15353" r="11212" b="15555"/>
          <a:stretch/>
        </p:blipFill>
        <p:spPr>
          <a:xfrm rot="5400000">
            <a:off x="4892928" y="2781099"/>
            <a:ext cx="4594173" cy="2340429"/>
          </a:xfrm>
          <a:prstGeom prst="rect">
            <a:avLst/>
          </a:prstGeom>
        </p:spPr>
      </p:pic>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a:spLocks/>
          </p:cNvSpPr>
          <p:nvPr/>
        </p:nvSpPr>
        <p:spPr bwMode="auto">
          <a:xfrm>
            <a:off x="152399" y="533400"/>
            <a:ext cx="881672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hệ</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thống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tín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hiệu</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đèn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giao</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thông</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4" name="Pentagon 3"/>
          <p:cNvSpPr/>
          <p:nvPr/>
        </p:nvSpPr>
        <p:spPr>
          <a:xfrm>
            <a:off x="489858" y="2046514"/>
            <a:ext cx="5181601" cy="69668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Cấm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đi</a:t>
            </a:r>
            <a:endParaRPr lang="en-US" sz="2400" b="1" dirty="0">
              <a:solidFill>
                <a:schemeClr val="tx1"/>
              </a:solidFill>
              <a:latin typeface="Arial" panose="020B0604020202020204" pitchFamily="34" charset="0"/>
              <a:cs typeface="Arial" panose="020B0604020202020204" pitchFamily="34" charset="0"/>
            </a:endParaRPr>
          </a:p>
        </p:txBody>
      </p:sp>
      <p:sp>
        <p:nvSpPr>
          <p:cNvPr id="10" name="Pentagon 9"/>
          <p:cNvSpPr/>
          <p:nvPr/>
        </p:nvSpPr>
        <p:spPr>
          <a:xfrm>
            <a:off x="533399" y="3232488"/>
            <a:ext cx="5181601" cy="696686"/>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Phải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dừng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trước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dừng</a:t>
            </a:r>
            <a:endParaRPr lang="en-US" sz="2400" b="1" dirty="0">
              <a:solidFill>
                <a:schemeClr val="tx1"/>
              </a:solidFill>
              <a:latin typeface="Arial" panose="020B0604020202020204" pitchFamily="34" charset="0"/>
              <a:cs typeface="Arial" panose="020B0604020202020204" pitchFamily="34" charset="0"/>
            </a:endParaRPr>
          </a:p>
        </p:txBody>
      </p:sp>
      <p:sp>
        <p:nvSpPr>
          <p:cNvPr id="11" name="Pentagon 10"/>
          <p:cNvSpPr/>
          <p:nvPr/>
        </p:nvSpPr>
        <p:spPr>
          <a:xfrm>
            <a:off x="533400" y="5159177"/>
            <a:ext cx="5181601" cy="696686"/>
          </a:xfrm>
          <a:prstGeom prst="homePlate">
            <a:avLst/>
          </a:prstGeom>
          <a:solidFill>
            <a:srgbClr val="00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Được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đi</a:t>
            </a:r>
            <a:endParaRPr lang="en-US"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471715" y="3941408"/>
            <a:ext cx="5580744" cy="830997"/>
          </a:xfrm>
          <a:prstGeom prst="rect">
            <a:avLst/>
          </a:prstGeom>
        </p:spPr>
        <p:txBody>
          <a:bodyPr wrap="square">
            <a:spAutoFit/>
          </a:bodyPr>
          <a:lstStyle/>
          <a:p>
            <a:r>
              <a:rPr lang="en-US" sz="1600" dirty="0" err="1" smtClean="0"/>
              <a:t>Nếu</a:t>
            </a:r>
            <a:r>
              <a:rPr lang="en-US" sz="1600" dirty="0" smtClean="0"/>
              <a:t> </a:t>
            </a:r>
            <a:r>
              <a:rPr lang="en-US" sz="1600" dirty="0" err="1"/>
              <a:t>đã</a:t>
            </a:r>
            <a:r>
              <a:rPr lang="en-US" sz="1600" dirty="0"/>
              <a:t> </a:t>
            </a:r>
            <a:r>
              <a:rPr lang="en-US" sz="1600" dirty="0" err="1"/>
              <a:t>đi</a:t>
            </a:r>
            <a:r>
              <a:rPr lang="en-US" sz="1600" dirty="0"/>
              <a:t> </a:t>
            </a:r>
            <a:r>
              <a:rPr lang="en-US" sz="1600" dirty="0" err="1"/>
              <a:t>quá</a:t>
            </a:r>
            <a:r>
              <a:rPr lang="en-US" sz="1600" dirty="0"/>
              <a:t> </a:t>
            </a:r>
            <a:r>
              <a:rPr lang="en-US" sz="1600" dirty="0" err="1"/>
              <a:t>vạch</a:t>
            </a:r>
            <a:r>
              <a:rPr lang="en-US" sz="1600" dirty="0"/>
              <a:t> </a:t>
            </a:r>
            <a:r>
              <a:rPr lang="en-US" sz="1600" dirty="0" err="1"/>
              <a:t>dừng</a:t>
            </a:r>
            <a:r>
              <a:rPr lang="en-US" sz="1600" dirty="0"/>
              <a:t> </a:t>
            </a:r>
            <a:r>
              <a:rPr lang="en-US" sz="1600" dirty="0" err="1"/>
              <a:t>thì</a:t>
            </a:r>
            <a:r>
              <a:rPr lang="en-US" sz="1600" dirty="0"/>
              <a:t> </a:t>
            </a:r>
            <a:r>
              <a:rPr lang="en-US" sz="1600" dirty="0" err="1"/>
              <a:t>được</a:t>
            </a:r>
            <a:r>
              <a:rPr lang="en-US" sz="1600" dirty="0"/>
              <a:t> </a:t>
            </a:r>
            <a:r>
              <a:rPr lang="en-US" sz="1600" dirty="0" err="1"/>
              <a:t>đi</a:t>
            </a:r>
            <a:r>
              <a:rPr lang="en-US" sz="1600" dirty="0"/>
              <a:t> </a:t>
            </a:r>
            <a:r>
              <a:rPr lang="en-US" sz="1600" dirty="0" err="1"/>
              <a:t>tiếp</a:t>
            </a:r>
            <a:r>
              <a:rPr lang="en-US" sz="1600" dirty="0" smtClean="0"/>
              <a:t>;</a:t>
            </a:r>
          </a:p>
          <a:p>
            <a:r>
              <a:rPr lang="en-US" sz="1600" dirty="0" err="1"/>
              <a:t>T</a:t>
            </a:r>
            <a:r>
              <a:rPr lang="en-US" sz="1600" dirty="0" err="1" smtClean="0"/>
              <a:t>ín</a:t>
            </a:r>
            <a:r>
              <a:rPr lang="en-US" sz="1600" dirty="0" smtClean="0"/>
              <a:t> </a:t>
            </a:r>
            <a:r>
              <a:rPr lang="en-US" sz="1600" dirty="0" err="1"/>
              <a:t>hiệu</a:t>
            </a:r>
            <a:r>
              <a:rPr lang="en-US" sz="1600" dirty="0"/>
              <a:t> </a:t>
            </a:r>
            <a:r>
              <a:rPr lang="en-US" sz="1600" dirty="0" err="1"/>
              <a:t>vàng</a:t>
            </a:r>
            <a:r>
              <a:rPr lang="en-US" sz="1600" dirty="0"/>
              <a:t> </a:t>
            </a:r>
            <a:r>
              <a:rPr lang="en-US" sz="1600" dirty="0" err="1"/>
              <a:t>nhấp</a:t>
            </a:r>
            <a:r>
              <a:rPr lang="en-US" sz="1600" dirty="0"/>
              <a:t> </a:t>
            </a:r>
            <a:r>
              <a:rPr lang="en-US" sz="1600" dirty="0" err="1" smtClean="0"/>
              <a:t>nháy</a:t>
            </a:r>
            <a:r>
              <a:rPr lang="en-US" sz="1600" dirty="0" smtClean="0"/>
              <a:t>: </a:t>
            </a:r>
            <a:r>
              <a:rPr lang="en-US" sz="1600" dirty="0" err="1" smtClean="0"/>
              <a:t>được</a:t>
            </a:r>
            <a:r>
              <a:rPr lang="en-US" sz="1600" dirty="0" smtClean="0"/>
              <a:t> </a:t>
            </a:r>
            <a:r>
              <a:rPr lang="en-US" sz="1600" dirty="0" err="1"/>
              <a:t>đi</a:t>
            </a:r>
            <a:r>
              <a:rPr lang="en-US" sz="1600" dirty="0"/>
              <a:t> </a:t>
            </a:r>
            <a:r>
              <a:rPr lang="en-US" sz="1600" dirty="0" err="1"/>
              <a:t>nhưng</a:t>
            </a:r>
            <a:r>
              <a:rPr lang="en-US" sz="1600" dirty="0"/>
              <a:t> </a:t>
            </a:r>
            <a:r>
              <a:rPr lang="en-US" sz="1600" dirty="0" err="1"/>
              <a:t>phải</a:t>
            </a:r>
            <a:r>
              <a:rPr lang="en-US" sz="1600" dirty="0"/>
              <a:t> </a:t>
            </a:r>
            <a:r>
              <a:rPr lang="en-US" sz="1600" dirty="0" err="1"/>
              <a:t>giảm</a:t>
            </a:r>
            <a:r>
              <a:rPr lang="en-US" sz="1600" dirty="0"/>
              <a:t> </a:t>
            </a:r>
            <a:r>
              <a:rPr lang="en-US" sz="1600" dirty="0" err="1"/>
              <a:t>tốc</a:t>
            </a:r>
            <a:r>
              <a:rPr lang="en-US" sz="1600" dirty="0"/>
              <a:t> </a:t>
            </a:r>
            <a:r>
              <a:rPr lang="en-US" sz="1600" dirty="0" err="1"/>
              <a:t>độ</a:t>
            </a:r>
            <a:r>
              <a:rPr lang="en-US" sz="1600" dirty="0"/>
              <a:t>, </a:t>
            </a:r>
            <a:r>
              <a:rPr lang="en-US" sz="1600" dirty="0" err="1"/>
              <a:t>chú</a:t>
            </a:r>
            <a:r>
              <a:rPr lang="en-US" sz="1600" dirty="0"/>
              <a:t> ý </a:t>
            </a:r>
            <a:r>
              <a:rPr lang="en-US" sz="1600" dirty="0" err="1"/>
              <a:t>quan</a:t>
            </a:r>
            <a:r>
              <a:rPr lang="en-US" sz="1600" dirty="0"/>
              <a:t> </a:t>
            </a:r>
            <a:r>
              <a:rPr lang="en-US" sz="1600" dirty="0" err="1"/>
              <a:t>sát</a:t>
            </a:r>
            <a:r>
              <a:rPr lang="en-US" sz="1600" dirty="0"/>
              <a:t>, </a:t>
            </a:r>
            <a:r>
              <a:rPr lang="en-US" sz="1600" dirty="0" err="1"/>
              <a:t>nhường</a:t>
            </a:r>
            <a:r>
              <a:rPr lang="en-US" sz="1600" dirty="0"/>
              <a:t> </a:t>
            </a:r>
            <a:r>
              <a:rPr lang="en-US" sz="1600" dirty="0" err="1"/>
              <a:t>đường</a:t>
            </a:r>
            <a:r>
              <a:rPr lang="en-US" sz="1600" dirty="0"/>
              <a:t> </a:t>
            </a:r>
            <a:r>
              <a:rPr lang="en-US" sz="1600" dirty="0" err="1"/>
              <a:t>cho</a:t>
            </a:r>
            <a:r>
              <a:rPr lang="en-US" sz="1600" dirty="0"/>
              <a:t> </a:t>
            </a:r>
            <a:r>
              <a:rPr lang="en-US" sz="1600" dirty="0" err="1"/>
              <a:t>người</a:t>
            </a:r>
            <a:r>
              <a:rPr lang="en-US" sz="1600" dirty="0"/>
              <a:t> </a:t>
            </a:r>
            <a:r>
              <a:rPr lang="en-US" sz="1600" dirty="0" err="1"/>
              <a:t>đi</a:t>
            </a:r>
            <a:r>
              <a:rPr lang="en-US" sz="1600" dirty="0"/>
              <a:t> </a:t>
            </a:r>
            <a:r>
              <a:rPr lang="en-US" sz="1600" dirty="0" err="1" smtClean="0"/>
              <a:t>bộ</a:t>
            </a:r>
            <a:r>
              <a:rPr lang="en-US" sz="1600" dirty="0" smtClean="0"/>
              <a:t>. </a:t>
            </a:r>
            <a:endParaRPr lang="en-US" sz="1600" dirty="0">
              <a:latin typeface="Arial" panose="020B0604020202020204" pitchFamily="34" charset="0"/>
              <a:cs typeface="Arial" panose="020B0604020202020204" pitchFamily="34" charset="0"/>
            </a:endParaRPr>
          </a:p>
        </p:txBody>
      </p:sp>
      <p:sp>
        <p:nvSpPr>
          <p:cNvPr id="9" name="Chevron 8"/>
          <p:cNvSpPr/>
          <p:nvPr/>
        </p:nvSpPr>
        <p:spPr>
          <a:xfrm>
            <a:off x="5445176" y="2046514"/>
            <a:ext cx="607283" cy="696686"/>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21" name="Chevron 20"/>
          <p:cNvSpPr/>
          <p:nvPr/>
        </p:nvSpPr>
        <p:spPr>
          <a:xfrm>
            <a:off x="5488717" y="3245501"/>
            <a:ext cx="607283" cy="696686"/>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22" name="Chevron 21"/>
          <p:cNvSpPr/>
          <p:nvPr/>
        </p:nvSpPr>
        <p:spPr>
          <a:xfrm>
            <a:off x="5488717" y="5170714"/>
            <a:ext cx="607283" cy="696686"/>
          </a:xfrm>
          <a:prstGeom prst="chevron">
            <a:avLst/>
          </a:prstGeom>
          <a:solidFill>
            <a:srgbClr val="00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9238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5" grpId="0"/>
      <p:bldP spid="9"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399" y="533400"/>
            <a:ext cx="881672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v</a:t>
            </a:r>
            <a:r>
              <a:rPr lang="pt-BR" sz="2200" b="1" dirty="0" smtClean="0">
                <a:latin typeface="Tahoma" panose="020B0604030504040204" pitchFamily="34" charset="0"/>
                <a:ea typeface="Tahoma" panose="020B0604030504040204" pitchFamily="34" charset="0"/>
                <a:cs typeface="Tahoma" panose="020B0604030504040204" pitchFamily="34" charset="0"/>
              </a:rPr>
              <a:t>ạch </a:t>
            </a:r>
            <a:r>
              <a:rPr lang="pt-BR" sz="2200" b="1" dirty="0">
                <a:latin typeface="Tahoma" panose="020B0604030504040204" pitchFamily="34" charset="0"/>
                <a:ea typeface="Tahoma" panose="020B0604030504040204" pitchFamily="34" charset="0"/>
                <a:cs typeface="Tahoma" panose="020B0604030504040204" pitchFamily="34" charset="0"/>
              </a:rPr>
              <a:t>kẻ đường, cọc tiêu hoặc tường bảo vệ, rào chắn</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381000" y="1905000"/>
            <a:ext cx="5820027" cy="1676400"/>
          </a:xfrm>
          <a:prstGeom prst="wedgeRoundRectCallout">
            <a:avLst>
              <a:gd name="adj1" fmla="val 58923"/>
              <a:gd name="adj2" fmla="val -9267"/>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itchFamily="34" charset="0"/>
            </a:endParaRPr>
          </a:p>
        </p:txBody>
      </p:sp>
      <p:sp>
        <p:nvSpPr>
          <p:cNvPr id="11" name="Rectangle 10"/>
          <p:cNvSpPr/>
          <p:nvPr/>
        </p:nvSpPr>
        <p:spPr>
          <a:xfrm>
            <a:off x="381000" y="1371600"/>
            <a:ext cx="5638800" cy="2895600"/>
          </a:xfrm>
          <a:prstGeom prst="rect">
            <a:avLst/>
          </a:prstGeom>
          <a:ln>
            <a:noFill/>
          </a:ln>
        </p:spPr>
        <p:txBody>
          <a:bodyPr wrap="square" lIns="182880" anchor="ctr" anchorCtr="0">
            <a:noAutofit/>
          </a:bodyPr>
          <a:lstStyle/>
          <a:p>
            <a:r>
              <a:rPr lang="pt-BR" sz="2400" dirty="0" smtClean="0"/>
              <a:t>Em hiểu gì </a:t>
            </a:r>
            <a:r>
              <a:rPr lang="pt-BR" sz="2400" dirty="0"/>
              <a:t>về vạch kẻ đường, cọc tiêu hoặc tường bảo vệ, hàng rào </a:t>
            </a:r>
            <a:r>
              <a:rPr lang="pt-BR" sz="2400" dirty="0" smtClean="0"/>
              <a:t>chắn?</a:t>
            </a:r>
            <a:endParaRPr lang="en-US" sz="2400" dirty="0"/>
          </a:p>
        </p:txBody>
      </p:sp>
      <p:grpSp>
        <p:nvGrpSpPr>
          <p:cNvPr id="12" name="Group 11"/>
          <p:cNvGrpSpPr/>
          <p:nvPr/>
        </p:nvGrpSpPr>
        <p:grpSpPr>
          <a:xfrm>
            <a:off x="6696730" y="1432449"/>
            <a:ext cx="2292350" cy="3757613"/>
            <a:chOff x="6676773" y="2667000"/>
            <a:chExt cx="2292350" cy="3757613"/>
          </a:xfrm>
        </p:grpSpPr>
        <p:pic>
          <p:nvPicPr>
            <p:cNvPr id="13"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7162800" y="2667000"/>
              <a:ext cx="438150" cy="200025"/>
            </a:xfrm>
            <a:prstGeom prst="rect">
              <a:avLst/>
            </a:prstGeom>
          </p:spPr>
        </p:pic>
        <p:pic>
          <p:nvPicPr>
            <p:cNvPr id="19" name="Picture 18"/>
            <p:cNvPicPr>
              <a:picLocks noChangeAspect="1"/>
            </p:cNvPicPr>
            <p:nvPr/>
          </p:nvPicPr>
          <p:blipFill>
            <a:blip r:embed="rId4"/>
            <a:stretch>
              <a:fillRect/>
            </a:stretch>
          </p:blipFill>
          <p:spPr>
            <a:xfrm>
              <a:off x="6943724" y="6124575"/>
              <a:ext cx="657225" cy="300038"/>
            </a:xfrm>
            <a:prstGeom prst="rect">
              <a:avLst/>
            </a:prstGeom>
          </p:spPr>
        </p:pic>
      </p:grpSp>
    </p:spTree>
    <p:extLst>
      <p:ext uri="{BB962C8B-B14F-4D97-AF65-F5344CB8AC3E}">
        <p14:creationId xmlns="" xmlns:p14="http://schemas.microsoft.com/office/powerpoint/2010/main" val="207340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5400000">
            <a:off x="5639655" y="840789"/>
            <a:ext cx="2549178" cy="4343399"/>
          </a:xfrm>
          <a:prstGeom prst="homePlate">
            <a:avLst>
              <a:gd name="adj" fmla="val 14432"/>
            </a:avLst>
          </a:prstGeom>
          <a:solidFill>
            <a:srgbClr val="00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p:cNvSpPr/>
          <p:nvPr/>
        </p:nvSpPr>
        <p:spPr>
          <a:xfrm rot="5400000">
            <a:off x="1128532" y="796440"/>
            <a:ext cx="2549178" cy="4432098"/>
          </a:xfrm>
          <a:prstGeom prst="homePlate">
            <a:avLst>
              <a:gd name="adj" fmla="val 14432"/>
            </a:avLst>
          </a:prstGeom>
          <a:solidFill>
            <a:srgbClr val="00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bwMode="auto">
          <a:xfrm>
            <a:off x="152399" y="533400"/>
            <a:ext cx="881672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Vạch </a:t>
            </a:r>
            <a:r>
              <a:rPr lang="pt-BR" sz="2200" b="1" dirty="0">
                <a:latin typeface="Tahoma" panose="020B0604030504040204" pitchFamily="34" charset="0"/>
                <a:ea typeface="Tahoma" panose="020B0604030504040204" pitchFamily="34" charset="0"/>
                <a:cs typeface="Tahoma" panose="020B0604030504040204" pitchFamily="34" charset="0"/>
              </a:rPr>
              <a:t>kẻ đường, cọc tiêu hoặc tường bảo vệ, rào chắn</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4" name="Rectangle 23"/>
          <p:cNvSpPr/>
          <p:nvPr/>
        </p:nvSpPr>
        <p:spPr>
          <a:xfrm>
            <a:off x="152399" y="1718025"/>
            <a:ext cx="4466771" cy="4835175"/>
          </a:xfrm>
          <a:prstGeom prst="rect">
            <a:avLst/>
          </a:prstGeom>
          <a:ln>
            <a:solidFill>
              <a:srgbClr val="800000"/>
            </a:solidFill>
          </a:ln>
        </p:spPr>
        <p:txBody>
          <a:bodyPr wrap="square" lIns="182880" anchor="t" anchorCtr="0">
            <a:noAutofit/>
          </a:bodyPr>
          <a:lstStyle/>
          <a:p>
            <a:r>
              <a:rPr lang="en-US" sz="2300" dirty="0" smtClean="0">
                <a:solidFill>
                  <a:srgbClr val="1F497D">
                    <a:lumMod val="75000"/>
                  </a:srgbClr>
                </a:solidFill>
                <a:latin typeface="Arial" panose="020B0604020202020204" pitchFamily="34" charset="0"/>
                <a:cs typeface="Arial" panose="020B0604020202020204" pitchFamily="34" charset="0"/>
              </a:rPr>
              <a:t>a) </a:t>
            </a:r>
            <a:r>
              <a:rPr lang="en-US" sz="2300" dirty="0" err="1" smtClean="0">
                <a:solidFill>
                  <a:srgbClr val="1F497D">
                    <a:lumMod val="75000"/>
                  </a:srgbClr>
                </a:solidFill>
                <a:latin typeface="Arial" panose="020B0604020202020204" pitchFamily="34" charset="0"/>
                <a:cs typeface="Arial" panose="020B0604020202020204" pitchFamily="34" charset="0"/>
              </a:rPr>
              <a:t>Vạch</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kẻ</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là</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vạch</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chỉ</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sự</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phân</a:t>
            </a:r>
            <a:r>
              <a:rPr lang="en-US" sz="2300" dirty="0">
                <a:solidFill>
                  <a:srgbClr val="1F497D">
                    <a:lumMod val="75000"/>
                  </a:srgbClr>
                </a:solidFill>
                <a:latin typeface="Arial" panose="020B0604020202020204" pitchFamily="34" charset="0"/>
                <a:cs typeface="Arial" panose="020B0604020202020204" pitchFamily="34" charset="0"/>
              </a:rPr>
              <a:t> chia </a:t>
            </a:r>
            <a:r>
              <a:rPr lang="en-US" sz="2300" dirty="0" err="1">
                <a:solidFill>
                  <a:srgbClr val="1F497D">
                    <a:lumMod val="75000"/>
                  </a:srgbClr>
                </a:solidFill>
                <a:latin typeface="Arial" panose="020B0604020202020204" pitchFamily="34" charset="0"/>
                <a:cs typeface="Arial" panose="020B0604020202020204" pitchFamily="34" charset="0"/>
              </a:rPr>
              <a:t>làn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vị</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trí</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hoặc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vị</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trí</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dừng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lại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nhằm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dẫn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người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tham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thông</a:t>
            </a:r>
            <a:r>
              <a:rPr lang="en-US" sz="2300" dirty="0">
                <a:solidFill>
                  <a:srgbClr val="1F497D">
                    <a:lumMod val="75000"/>
                  </a:srgbClr>
                </a:solidFill>
                <a:latin typeface="Arial" panose="020B0604020202020204" pitchFamily="34" charset="0"/>
                <a:cs typeface="Arial" panose="020B0604020202020204" pitchFamily="34" charset="0"/>
              </a:rPr>
              <a:t> an </a:t>
            </a:r>
            <a:r>
              <a:rPr lang="en-US" sz="2300" dirty="0" err="1" smtClean="0">
                <a:solidFill>
                  <a:srgbClr val="1F497D">
                    <a:lumMod val="75000"/>
                  </a:srgbClr>
                </a:solidFill>
                <a:latin typeface="Arial" panose="020B0604020202020204" pitchFamily="34" charset="0"/>
                <a:cs typeface="Arial" panose="020B0604020202020204" pitchFamily="34" charset="0"/>
              </a:rPr>
              <a:t>toàn</a:t>
            </a:r>
            <a:endParaRPr lang="en-US" sz="2300" dirty="0">
              <a:solidFill>
                <a:srgbClr val="1F497D">
                  <a:lumMod val="75000"/>
                </a:srgbClr>
              </a:solidFill>
              <a:latin typeface="Arial" panose="020B0604020202020204" pitchFamily="34" charset="0"/>
              <a:cs typeface="Arial" panose="020B0604020202020204" pitchFamily="34" charset="0"/>
            </a:endParaRPr>
          </a:p>
        </p:txBody>
      </p:sp>
      <p:sp>
        <p:nvSpPr>
          <p:cNvPr id="25" name="Rectangle 24"/>
          <p:cNvSpPr/>
          <p:nvPr/>
        </p:nvSpPr>
        <p:spPr>
          <a:xfrm>
            <a:off x="4742544" y="1718024"/>
            <a:ext cx="4343399" cy="4835176"/>
          </a:xfrm>
          <a:prstGeom prst="rect">
            <a:avLst/>
          </a:prstGeom>
          <a:ln>
            <a:solidFill>
              <a:srgbClr val="800000"/>
            </a:solidFill>
          </a:ln>
        </p:spPr>
        <p:txBody>
          <a:bodyPr wrap="square" lIns="182880" anchor="t" anchorCtr="0">
            <a:noAutofit/>
          </a:bodyPr>
          <a:lstStyle/>
          <a:p>
            <a:r>
              <a:rPr lang="en-US" sz="2300" dirty="0" smtClean="0">
                <a:solidFill>
                  <a:srgbClr val="1F497D">
                    <a:lumMod val="75000"/>
                  </a:srgbClr>
                </a:solidFill>
                <a:latin typeface="Arial" panose="020B0604020202020204" pitchFamily="34" charset="0"/>
                <a:cs typeface="Arial" panose="020B0604020202020204" pitchFamily="34" charset="0"/>
              </a:rPr>
              <a:t>b) </a:t>
            </a:r>
            <a:r>
              <a:rPr lang="en-US" sz="2300" dirty="0" err="1" smtClean="0">
                <a:solidFill>
                  <a:srgbClr val="1F497D">
                    <a:lumMod val="75000"/>
                  </a:srgbClr>
                </a:solidFill>
                <a:latin typeface="Arial" panose="020B0604020202020204" pitchFamily="34" charset="0"/>
                <a:cs typeface="Arial" panose="020B0604020202020204" pitchFamily="34" charset="0"/>
              </a:rPr>
              <a:t>Hàng</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rào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smtClean="0">
                <a:solidFill>
                  <a:srgbClr val="1F497D">
                    <a:lumMod val="75000"/>
                  </a:srgbClr>
                </a:solidFill>
                <a:latin typeface="Arial" panose="020B0604020202020204" pitchFamily="34" charset="0"/>
                <a:cs typeface="Arial" panose="020B0604020202020204" pitchFamily="34" charset="0"/>
              </a:rPr>
              <a:t>chắn</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smtClean="0">
                <a:solidFill>
                  <a:srgbClr val="1F497D">
                    <a:lumMod val="75000"/>
                  </a:srgbClr>
                </a:solidFill>
                <a:latin typeface="Arial" panose="020B0604020202020204" pitchFamily="34" charset="0"/>
                <a:cs typeface="Arial" panose="020B0604020202020204" pitchFamily="34" charset="0"/>
              </a:rPr>
              <a:t>cọc</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tiêu</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hoặc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bảo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vệ</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được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đặt</a:t>
            </a:r>
            <a:r>
              <a:rPr lang="en-US" sz="2300" dirty="0">
                <a:solidFill>
                  <a:srgbClr val="1F497D">
                    <a:lumMod val="75000"/>
                  </a:srgbClr>
                </a:solidFill>
                <a:latin typeface="Arial" panose="020B0604020202020204" pitchFamily="34" charset="0"/>
                <a:cs typeface="Arial" panose="020B0604020202020204" pitchFamily="34" charset="0"/>
              </a:rPr>
              <a:t> ở </a:t>
            </a:r>
            <a:r>
              <a:rPr lang="en-US" sz="2300" dirty="0" err="1">
                <a:solidFill>
                  <a:srgbClr val="1F497D">
                    <a:lumMod val="75000"/>
                  </a:srgbClr>
                </a:solidFill>
                <a:latin typeface="Arial" panose="020B0604020202020204" pitchFamily="34" charset="0"/>
                <a:cs typeface="Arial" panose="020B0604020202020204" pitchFamily="34" charset="0"/>
              </a:rPr>
              <a:t>các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đoạn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nguy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hiểm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để</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dẫn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cho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người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tham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thông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phòng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tránh</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nguy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hiểm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có</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thể</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xảy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ra</a:t>
            </a:r>
            <a:endParaRPr lang="en-US" sz="2300" dirty="0">
              <a:solidFill>
                <a:srgbClr val="1F497D">
                  <a:lumMod val="75000"/>
                </a:srgbClr>
              </a:solidFill>
              <a:latin typeface="Arial" panose="020B0604020202020204" pitchFamily="34" charset="0"/>
              <a:cs typeface="Arial" panose="020B0604020202020204" pitchFamily="34" charset="0"/>
            </a:endParaRPr>
          </a:p>
        </p:txBody>
      </p:sp>
      <p:sp>
        <p:nvSpPr>
          <p:cNvPr id="2" name="Rectangle 1"/>
          <p:cNvSpPr/>
          <p:nvPr/>
        </p:nvSpPr>
        <p:spPr>
          <a:xfrm>
            <a:off x="602343" y="1138535"/>
            <a:ext cx="8617857" cy="461665"/>
          </a:xfrm>
          <a:prstGeom prst="rect">
            <a:avLst/>
          </a:prstGeom>
        </p:spPr>
        <p:txBody>
          <a:bodyPr wrap="square">
            <a:spAutoFit/>
          </a:bodyPr>
          <a:lstStyle/>
          <a:p>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vệ</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chắn</a:t>
            </a:r>
            <a:r>
              <a:rPr lang="en-US" sz="2400" b="1" dirty="0">
                <a:latin typeface="Arial" panose="020B0604020202020204" pitchFamily="34" charset="0"/>
                <a:cs typeface="Arial" panose="020B0604020202020204" pitchFamily="34" charset="0"/>
              </a:rPr>
              <a:t>: </a:t>
            </a:r>
          </a:p>
        </p:txBody>
      </p:sp>
      <p:pic>
        <p:nvPicPr>
          <p:cNvPr id="26" name="Picture 25" descr="sangduong2.jpg"/>
          <p:cNvPicPr/>
          <p:nvPr/>
        </p:nvPicPr>
        <p:blipFill>
          <a:blip r:embed="rId3" cstate="print"/>
          <a:stretch>
            <a:fillRect/>
          </a:stretch>
        </p:blipFill>
        <p:spPr>
          <a:xfrm>
            <a:off x="201919" y="4516500"/>
            <a:ext cx="2096344" cy="1496078"/>
          </a:xfrm>
          <a:prstGeom prst="rect">
            <a:avLst/>
          </a:prstGeom>
        </p:spPr>
      </p:pic>
      <p:pic>
        <p:nvPicPr>
          <p:cNvPr id="27" name="Picture 26" descr="vachkeduong.jpg"/>
          <p:cNvPicPr/>
          <p:nvPr/>
        </p:nvPicPr>
        <p:blipFill>
          <a:blip r:embed="rId4" cstate="print"/>
          <a:stretch>
            <a:fillRect/>
          </a:stretch>
        </p:blipFill>
        <p:spPr>
          <a:xfrm>
            <a:off x="2514600" y="4516499"/>
            <a:ext cx="2057400" cy="1511111"/>
          </a:xfrm>
          <a:prstGeom prst="rect">
            <a:avLst/>
          </a:prstGeom>
        </p:spPr>
      </p:pic>
      <p:sp>
        <p:nvSpPr>
          <p:cNvPr id="28" name="Rectangle 27"/>
          <p:cNvSpPr/>
          <p:nvPr/>
        </p:nvSpPr>
        <p:spPr>
          <a:xfrm>
            <a:off x="231170" y="6027610"/>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8"/>
          <p:cNvSpPr/>
          <p:nvPr/>
        </p:nvSpPr>
        <p:spPr>
          <a:xfrm>
            <a:off x="2459114" y="6027610"/>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 name="Picture 29" descr="Kết quả hình ảnh cho Hình ảnh Vạch kẻ đường, cọc tiêu hoặc tường bảo vệ, hàng rào chắn"/>
          <p:cNvPicPr/>
          <p:nvPr/>
        </p:nvPicPr>
        <p:blipFill>
          <a:blip r:embed="rId5">
            <a:extLst>
              <a:ext uri="{28A0092B-C50C-407E-A947-70E740481C1C}">
                <a14:useLocalDpi xmlns="" xmlns:a14="http://schemas.microsoft.com/office/drawing/2010/main" val="0"/>
              </a:ext>
            </a:extLst>
          </a:blip>
          <a:srcRect/>
          <a:stretch>
            <a:fillRect/>
          </a:stretch>
        </p:blipFill>
        <p:spPr bwMode="auto">
          <a:xfrm>
            <a:off x="4851042" y="4495800"/>
            <a:ext cx="1981200" cy="1495739"/>
          </a:xfrm>
          <a:prstGeom prst="rect">
            <a:avLst/>
          </a:prstGeom>
          <a:noFill/>
          <a:ln>
            <a:noFill/>
          </a:ln>
        </p:spPr>
      </p:pic>
      <p:pic>
        <p:nvPicPr>
          <p:cNvPr id="31" name="Picture 30" descr="C:\Users\F31208\AppData\Local\Temp\notes758E9C\~8299520.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057572" y="4501984"/>
            <a:ext cx="1958722" cy="1489555"/>
          </a:xfrm>
          <a:prstGeom prst="rect">
            <a:avLst/>
          </a:prstGeom>
          <a:noFill/>
          <a:ln>
            <a:noFill/>
          </a:ln>
        </p:spPr>
      </p:pic>
      <p:sp>
        <p:nvSpPr>
          <p:cNvPr id="32" name="Rectangle 31"/>
          <p:cNvSpPr/>
          <p:nvPr/>
        </p:nvSpPr>
        <p:spPr>
          <a:xfrm>
            <a:off x="6966132" y="6043142"/>
            <a:ext cx="2225040" cy="287643"/>
          </a:xfrm>
          <a:prstGeom prst="rect">
            <a:avLst/>
          </a:prstGeom>
        </p:spPr>
        <p:txBody>
          <a:bodyPr wrap="square">
            <a:spAutoFit/>
          </a:bodyPr>
          <a:lstStyle/>
          <a:p>
            <a:pPr algn="ct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dailo.vn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p:cNvSpPr/>
          <p:nvPr/>
        </p:nvSpPr>
        <p:spPr>
          <a:xfrm>
            <a:off x="4915328" y="6039057"/>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06875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4" grpId="0" animBg="1"/>
      <p:bldP spid="25" grpId="0" animBg="1"/>
      <p:bldP spid="28" grpId="0"/>
      <p:bldP spid="29" grpId="0"/>
      <p:bldP spid="32" grpId="0"/>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399" y="533400"/>
            <a:ext cx="899160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4" name="Rectangle 23"/>
          <p:cNvSpPr/>
          <p:nvPr/>
        </p:nvSpPr>
        <p:spPr>
          <a:xfrm>
            <a:off x="152400" y="1369990"/>
            <a:ext cx="8839200" cy="1991554"/>
          </a:xfrm>
          <a:prstGeom prst="rect">
            <a:avLst/>
          </a:prstGeom>
          <a:ln>
            <a:solidFill>
              <a:srgbClr val="800000"/>
            </a:solidFill>
          </a:ln>
        </p:spPr>
        <p:txBody>
          <a:bodyPr wrap="square" lIns="182880" anchor="ctr" anchorCtr="0">
            <a:noAutofit/>
          </a:bodyPr>
          <a:lstStyle/>
          <a:p>
            <a:r>
              <a:rPr lang="pt-BR" sz="2200" dirty="0">
                <a:latin typeface="Arial" panose="020B0604020202020204" pitchFamily="34" charset="0"/>
                <a:cs typeface="Arial" panose="020B0604020202020204" pitchFamily="34" charset="0"/>
              </a:rPr>
              <a:t>Bằng kiến thức đã </a:t>
            </a:r>
            <a:r>
              <a:rPr lang="pt-BR" sz="2200" dirty="0" smtClean="0">
                <a:latin typeface="Arial" panose="020B0604020202020204" pitchFamily="34" charset="0"/>
                <a:cs typeface="Arial" panose="020B0604020202020204" pitchFamily="34" charset="0"/>
              </a:rPr>
              <a:t>học và quan </a:t>
            </a:r>
            <a:r>
              <a:rPr lang="pt-BR" sz="2200" dirty="0">
                <a:latin typeface="Arial" panose="020B0604020202020204" pitchFamily="34" charset="0"/>
                <a:cs typeface="Arial" panose="020B0604020202020204" pitchFamily="34" charset="0"/>
              </a:rPr>
              <a:t>sát hình ảnh sau </a:t>
            </a:r>
            <a:r>
              <a:rPr lang="pt-BR" sz="2200" dirty="0" smtClean="0">
                <a:latin typeface="Arial" panose="020B0604020202020204" pitchFamily="34" charset="0"/>
                <a:cs typeface="Arial" panose="020B0604020202020204" pitchFamily="34" charset="0"/>
              </a:rPr>
              <a:t>đây, em </a:t>
            </a:r>
            <a:r>
              <a:rPr lang="pt-BR" sz="2200" dirty="0" smtClean="0">
                <a:latin typeface="Arial" panose="020B0604020202020204" pitchFamily="34" charset="0"/>
                <a:cs typeface="Arial" panose="020B0604020202020204" pitchFamily="34" charset="0"/>
              </a:rPr>
              <a:t>hãy cho </a:t>
            </a:r>
            <a:r>
              <a:rPr lang="pt-BR" sz="2200" dirty="0">
                <a:latin typeface="Arial" panose="020B0604020202020204" pitchFamily="34" charset="0"/>
                <a:cs typeface="Arial" panose="020B0604020202020204" pitchFamily="34" charset="0"/>
              </a:rPr>
              <a:t>biết</a:t>
            </a:r>
            <a:r>
              <a:rPr lang="pt-BR" sz="2200" dirty="0" smtClean="0">
                <a:latin typeface="Arial" panose="020B0604020202020204" pitchFamily="34" charset="0"/>
                <a:cs typeface="Arial" panose="020B0604020202020204" pitchFamily="34" charset="0"/>
              </a:rPr>
              <a:t>:</a:t>
            </a:r>
            <a:endParaRPr lang="en-US" sz="2200" dirty="0" smtClean="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Hành vi nào </a:t>
            </a:r>
            <a:r>
              <a:rPr lang="pt-BR" sz="2200" dirty="0">
                <a:solidFill>
                  <a:srgbClr val="1F497D">
                    <a:lumMod val="75000"/>
                  </a:srgbClr>
                </a:solidFill>
                <a:latin typeface="Arial" panose="020B0604020202020204" pitchFamily="34" charset="0"/>
                <a:cs typeface="Arial" panose="020B0604020202020204" pitchFamily="34" charset="0"/>
              </a:rPr>
              <a:t>đúng hoặc sai của những người tham gia giao thông. Đúng, sai như thế nào?</a:t>
            </a:r>
            <a:endParaRPr lang="en-US" sz="2200" dirty="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Điều </a:t>
            </a:r>
            <a:r>
              <a:rPr lang="pt-BR" sz="2200" dirty="0">
                <a:solidFill>
                  <a:srgbClr val="1F497D">
                    <a:lumMod val="75000"/>
                  </a:srgbClr>
                </a:solidFill>
                <a:latin typeface="Arial" panose="020B0604020202020204" pitchFamily="34" charset="0"/>
                <a:cs typeface="Arial" panose="020B0604020202020204" pitchFamily="34" charset="0"/>
              </a:rPr>
              <a:t>gì có thể xảy ra với các hành vi sai đó?</a:t>
            </a:r>
            <a:endParaRPr lang="en-US" sz="2200" dirty="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Trình </a:t>
            </a:r>
            <a:r>
              <a:rPr lang="pt-BR" sz="2200" dirty="0">
                <a:solidFill>
                  <a:srgbClr val="1F497D">
                    <a:lumMod val="75000"/>
                  </a:srgbClr>
                </a:solidFill>
                <a:latin typeface="Arial" panose="020B0604020202020204" pitchFamily="34" charset="0"/>
                <a:cs typeface="Arial" panose="020B0604020202020204" pitchFamily="34" charset="0"/>
              </a:rPr>
              <a:t>bày </a:t>
            </a:r>
            <a:r>
              <a:rPr lang="pt-BR" sz="2200" dirty="0" smtClean="0">
                <a:solidFill>
                  <a:srgbClr val="1F497D">
                    <a:lumMod val="75000"/>
                  </a:srgbClr>
                </a:solidFill>
                <a:latin typeface="Arial" panose="020B0604020202020204" pitchFamily="34" charset="0"/>
                <a:cs typeface="Arial" panose="020B0604020202020204" pitchFamily="34" charset="0"/>
              </a:rPr>
              <a:t>quy định chấp hành </a:t>
            </a:r>
            <a:r>
              <a:rPr lang="pt-BR" sz="2200" dirty="0">
                <a:solidFill>
                  <a:srgbClr val="1F497D">
                    <a:lumMod val="75000"/>
                  </a:srgbClr>
                </a:solidFill>
                <a:latin typeface="Arial" panose="020B0604020202020204" pitchFamily="34" charset="0"/>
                <a:cs typeface="Arial" panose="020B0604020202020204" pitchFamily="34" charset="0"/>
              </a:rPr>
              <a:t>hệ thống báo hiệu đường bộ</a:t>
            </a:r>
            <a:r>
              <a:rPr lang="pt-BR" sz="2200" dirty="0" smtClean="0">
                <a:solidFill>
                  <a:srgbClr val="1F497D">
                    <a:lumMod val="75000"/>
                  </a:srgbClr>
                </a:solidFill>
                <a:latin typeface="Arial" panose="020B0604020202020204" pitchFamily="34" charset="0"/>
                <a:cs typeface="Arial" panose="020B0604020202020204" pitchFamily="34" charset="0"/>
              </a:rPr>
              <a:t>.</a:t>
            </a:r>
            <a:endParaRPr lang="en-US" sz="2200" dirty="0">
              <a:solidFill>
                <a:srgbClr val="1F497D">
                  <a:lumMod val="75000"/>
                </a:srgbClr>
              </a:solidFill>
              <a:latin typeface="Arial" panose="020B0604020202020204" pitchFamily="34" charset="0"/>
              <a:cs typeface="Arial" panose="020B0604020202020204" pitchFamily="34" charset="0"/>
            </a:endParaRPr>
          </a:p>
        </p:txBody>
      </p:sp>
      <p:pic>
        <p:nvPicPr>
          <p:cNvPr id="25" name="Picture 24" descr="C:\Users\F31208\Desktop\Mo mat cave\Mo mat cave\hoc sinh di nguoc chieu.jpg"/>
          <p:cNvPicPr/>
          <p:nvPr/>
        </p:nvPicPr>
        <p:blipFill>
          <a:blip r:embed="rId3">
            <a:extLst>
              <a:ext uri="{28A0092B-C50C-407E-A947-70E740481C1C}">
                <a14:useLocalDpi xmlns="" xmlns:a14="http://schemas.microsoft.com/office/drawing/2010/main" val="0"/>
              </a:ext>
            </a:extLst>
          </a:blip>
          <a:srcRect/>
          <a:stretch>
            <a:fillRect/>
          </a:stretch>
        </p:blipFill>
        <p:spPr bwMode="auto">
          <a:xfrm>
            <a:off x="3153276" y="4114802"/>
            <a:ext cx="2866524" cy="1916666"/>
          </a:xfrm>
          <a:prstGeom prst="rect">
            <a:avLst/>
          </a:prstGeom>
          <a:noFill/>
          <a:ln>
            <a:noFill/>
          </a:ln>
        </p:spPr>
      </p:pic>
      <p:pic>
        <p:nvPicPr>
          <p:cNvPr id="26" name="Picture 25" descr="Xe đạp đi vào đường cấm bị xử lý thế nào? 1"/>
          <p:cNvPicPr/>
          <p:nvPr/>
        </p:nvPicPr>
        <p:blipFill>
          <a:blip r:embed="rId4">
            <a:extLst>
              <a:ext uri="{28A0092B-C50C-407E-A947-70E740481C1C}">
                <a14:useLocalDpi xmlns="" xmlns:a14="http://schemas.microsoft.com/office/drawing/2010/main" val="0"/>
              </a:ext>
            </a:extLst>
          </a:blip>
          <a:srcRect/>
          <a:stretch>
            <a:fillRect/>
          </a:stretch>
        </p:blipFill>
        <p:spPr bwMode="auto">
          <a:xfrm>
            <a:off x="6076997" y="4114801"/>
            <a:ext cx="2990803" cy="1896051"/>
          </a:xfrm>
          <a:prstGeom prst="rect">
            <a:avLst/>
          </a:prstGeom>
          <a:noFill/>
          <a:ln>
            <a:noFill/>
          </a:ln>
        </p:spPr>
      </p:pic>
      <p:sp>
        <p:nvSpPr>
          <p:cNvPr id="3" name="Rectangle 2"/>
          <p:cNvSpPr/>
          <p:nvPr/>
        </p:nvSpPr>
        <p:spPr>
          <a:xfrm>
            <a:off x="3276600" y="6031468"/>
            <a:ext cx="2687409" cy="369332"/>
          </a:xfrm>
          <a:prstGeom prst="rect">
            <a:avLst/>
          </a:prstGeom>
        </p:spPr>
        <p:txBody>
          <a:bodyPr wrap="square">
            <a:spAutoFit/>
          </a:bodyPr>
          <a:lstStyle/>
          <a:p>
            <a:r>
              <a:rPr lang="en-US" i="1" dirty="0" err="1">
                <a:latin typeface="Times New Roman" panose="02020603050405020304" pitchFamily="18" charset="0"/>
                <a:ea typeface="Calibri" panose="020F0502020204030204" pitchFamily="34" charset="0"/>
              </a:rPr>
              <a:t>Nguồn</a:t>
            </a:r>
            <a:r>
              <a:rPr lang="en-US" i="1" dirty="0">
                <a:latin typeface="Times New Roman" panose="02020603050405020304" pitchFamily="18" charset="0"/>
                <a:ea typeface="Calibri" panose="020F0502020204030204" pitchFamily="34" charset="0"/>
              </a:rPr>
              <a:t>: baoquangninh.vn</a:t>
            </a:r>
            <a:endParaRPr lang="en-US" dirty="0"/>
          </a:p>
        </p:txBody>
      </p:sp>
      <p:sp>
        <p:nvSpPr>
          <p:cNvPr id="6" name="Rectangle 5"/>
          <p:cNvSpPr/>
          <p:nvPr/>
        </p:nvSpPr>
        <p:spPr>
          <a:xfrm>
            <a:off x="6379794" y="6031468"/>
            <a:ext cx="2459406" cy="369332"/>
          </a:xfrm>
          <a:prstGeom prst="rect">
            <a:avLst/>
          </a:prstGeom>
        </p:spPr>
        <p:txBody>
          <a:bodyPr wrap="square">
            <a:spAutoFit/>
          </a:bodyPr>
          <a:lstStyle/>
          <a:p>
            <a:r>
              <a:rPr lang="en-US" i="1" dirty="0" err="1" smtClean="0">
                <a:latin typeface="Times New Roman" panose="02020603050405020304" pitchFamily="18" charset="0"/>
                <a:ea typeface="Calibri" panose="020F0502020204030204" pitchFamily="34" charset="0"/>
              </a:rPr>
              <a:t>Nguồn:ntsc@gmail.com</a:t>
            </a:r>
            <a:endParaRPr lang="en-US" dirty="0"/>
          </a:p>
        </p:txBody>
      </p:sp>
      <p:sp>
        <p:nvSpPr>
          <p:cNvPr id="12" name="Rectangle 11"/>
          <p:cNvSpPr/>
          <p:nvPr/>
        </p:nvSpPr>
        <p:spPr>
          <a:xfrm>
            <a:off x="228600" y="6031468"/>
            <a:ext cx="2819400" cy="369332"/>
          </a:xfrm>
          <a:prstGeom prst="rect">
            <a:avLst/>
          </a:prstGeom>
        </p:spPr>
        <p:txBody>
          <a:bodyPr wrap="square">
            <a:spAutoFit/>
          </a:bodyPr>
          <a:lstStyle/>
          <a:p>
            <a:r>
              <a:rPr lang="en-US" i="1" dirty="0" err="1" smtClean="0">
                <a:latin typeface="Times New Roman" panose="02020603050405020304" pitchFamily="18" charset="0"/>
                <a:ea typeface="Calibri" panose="020F0502020204030204" pitchFamily="34" charset="0"/>
              </a:rPr>
              <a:t>Phim:</a:t>
            </a:r>
            <a:r>
              <a:rPr lang="en-US" i="1" dirty="0" err="1" smtClean="0">
                <a:latin typeface="Times New Roman" panose="02020603050405020304" pitchFamily="18" charset="0"/>
                <a:ea typeface="Calibri" panose="020F0502020204030204" pitchFamily="34" charset="0"/>
                <a:hlinkClick r:id="rId5" action="ppaction://hlinkfile"/>
              </a:rPr>
              <a:t>Bang</a:t>
            </a:r>
            <a:r>
              <a:rPr lang="en-US" i="1" dirty="0" smtClean="0">
                <a:latin typeface="Times New Roman" panose="02020603050405020304" pitchFamily="18" charset="0"/>
                <a:ea typeface="Calibri" panose="020F0502020204030204" pitchFamily="34" charset="0"/>
                <a:hlinkClick r:id="rId5" action="ppaction://hlinkfile"/>
              </a:rPr>
              <a:t> qua duong.mp4</a:t>
            </a:r>
            <a:endParaRPr lang="en-US" dirty="0"/>
          </a:p>
        </p:txBody>
      </p:sp>
      <p:pic>
        <p:nvPicPr>
          <p:cNvPr id="5" name="Picture 4"/>
          <p:cNvPicPr>
            <a:picLocks noChangeAspect="1"/>
          </p:cNvPicPr>
          <p:nvPr/>
        </p:nvPicPr>
        <p:blipFill>
          <a:blip r:embed="rId6" cstate="print"/>
          <a:stretch>
            <a:fillRect/>
          </a:stretch>
        </p:blipFill>
        <p:spPr>
          <a:xfrm>
            <a:off x="152400" y="4114801"/>
            <a:ext cx="2874846" cy="1916668"/>
          </a:xfrm>
          <a:prstGeom prst="rect">
            <a:avLst/>
          </a:prstGeom>
        </p:spPr>
      </p:pic>
    </p:spTree>
    <p:extLst>
      <p:ext uri="{BB962C8B-B14F-4D97-AF65-F5344CB8AC3E}">
        <p14:creationId xmlns="" xmlns:p14="http://schemas.microsoft.com/office/powerpoint/2010/main" val="19134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6"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44330" y="2414587"/>
            <a:ext cx="2292350" cy="3757613"/>
            <a:chOff x="6676773" y="2667000"/>
            <a:chExt cx="2292350" cy="3757613"/>
          </a:xfrm>
        </p:grpSpPr>
        <p:pic>
          <p:nvPicPr>
            <p:cNvPr id="13"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7162800" y="2667000"/>
              <a:ext cx="438150" cy="200025"/>
            </a:xfrm>
            <a:prstGeom prst="rect">
              <a:avLst/>
            </a:prstGeom>
          </p:spPr>
        </p:pic>
        <p:pic>
          <p:nvPicPr>
            <p:cNvPr id="19" name="Picture 18"/>
            <p:cNvPicPr>
              <a:picLocks noChangeAspect="1"/>
            </p:cNvPicPr>
            <p:nvPr/>
          </p:nvPicPr>
          <p:blipFill>
            <a:blip r:embed="rId4"/>
            <a:stretch>
              <a:fillRect/>
            </a:stretch>
          </p:blipFill>
          <p:spPr>
            <a:xfrm>
              <a:off x="6943724" y="6124575"/>
              <a:ext cx="657225" cy="300038"/>
            </a:xfrm>
            <a:prstGeom prst="rect">
              <a:avLst/>
            </a:prstGeom>
          </p:spPr>
        </p:pic>
      </p:gr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228600" y="2414586"/>
            <a:ext cx="5820027" cy="1776413"/>
          </a:xfrm>
          <a:prstGeom prst="wedgeRoundRectCallout">
            <a:avLst>
              <a:gd name="adj1" fmla="val 60857"/>
              <a:gd name="adj2" fmla="val 11041"/>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3200" dirty="0">
              <a:solidFill>
                <a:schemeClr val="tx1">
                  <a:lumMod val="95000"/>
                  <a:lumOff val="5000"/>
                </a:schemeClr>
              </a:solidFill>
              <a:latin typeface="Calibri" pitchFamily="34" charset="0"/>
            </a:endParaRPr>
          </a:p>
        </p:txBody>
      </p:sp>
      <p:sp>
        <p:nvSpPr>
          <p:cNvPr id="11" name="Rectangle 10"/>
          <p:cNvSpPr/>
          <p:nvPr/>
        </p:nvSpPr>
        <p:spPr>
          <a:xfrm>
            <a:off x="457200" y="2201338"/>
            <a:ext cx="5286626" cy="2362200"/>
          </a:xfrm>
          <a:prstGeom prst="rect">
            <a:avLst/>
          </a:prstGeom>
          <a:ln>
            <a:noFill/>
          </a:ln>
        </p:spPr>
        <p:txBody>
          <a:bodyPr wrap="square" lIns="182880" anchor="ctr" anchorCtr="0">
            <a:noAutofit/>
          </a:bodyPr>
          <a:lstStyle/>
          <a:p>
            <a:pPr eaLnBrk="1" hangingPunct="1">
              <a:lnSpc>
                <a:spcPct val="150000"/>
              </a:lnSpc>
              <a:defRPr/>
            </a:pPr>
            <a:r>
              <a:rPr lang="en-US" sz="2400" b="1" i="1" dirty="0" err="1">
                <a:solidFill>
                  <a:schemeClr val="tx1">
                    <a:lumMod val="95000"/>
                    <a:lumOff val="5000"/>
                  </a:schemeClr>
                </a:solidFill>
                <a:latin typeface="Calibri" pitchFamily="34" charset="0"/>
              </a:rPr>
              <a:t>Hệ</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thống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biển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báo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hiệu</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đường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bộ</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có</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vai</a:t>
            </a:r>
            <a:r>
              <a:rPr lang="en-US" sz="2400" b="1" i="1" dirty="0" smtClean="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trò</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quan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trọng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như</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thế</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nào</a:t>
            </a:r>
            <a:r>
              <a:rPr lang="en-US" sz="2400" b="1" i="1" dirty="0">
                <a:solidFill>
                  <a:schemeClr val="tx1">
                    <a:lumMod val="95000"/>
                    <a:lumOff val="5000"/>
                  </a:schemeClr>
                </a:solidFill>
                <a:latin typeface="Calibri" pitchFamily="34" charset="0"/>
              </a:rPr>
              <a:t>?</a:t>
            </a:r>
          </a:p>
        </p:txBody>
      </p:sp>
      <p:sp>
        <p:nvSpPr>
          <p:cNvPr id="15" name="Title 2"/>
          <p:cNvSpPr txBox="1">
            <a:spLocks/>
          </p:cNvSpPr>
          <p:nvPr/>
        </p:nvSpPr>
        <p:spPr bwMode="auto">
          <a:xfrm>
            <a:off x="152399" y="533400"/>
            <a:ext cx="899160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a:t>
            </a:r>
            <a:r>
              <a:rPr lang="pt-BR" sz="2200" b="1" dirty="0" smtClean="0">
                <a:latin typeface="Tahoma" panose="020B0604030504040204" pitchFamily="34" charset="0"/>
                <a:ea typeface="Tahoma" panose="020B0604030504040204" pitchFamily="34" charset="0"/>
                <a:cs typeface="Tahoma" panose="020B0604030504040204" pitchFamily="34" charset="0"/>
              </a:rPr>
              <a:t>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80518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Title 2"/>
          <p:cNvSpPr txBox="1">
            <a:spLocks/>
          </p:cNvSpPr>
          <p:nvPr/>
        </p:nvSpPr>
        <p:spPr bwMode="auto">
          <a:xfrm>
            <a:off x="152399" y="533400"/>
            <a:ext cx="899160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76200" y="2072698"/>
            <a:ext cx="7543800" cy="369332"/>
          </a:xfrm>
          <a:prstGeom prst="rect">
            <a:avLst/>
          </a:prstGeom>
        </p:spPr>
        <p:txBody>
          <a:bodyPr wrap="square">
            <a:spAutoFit/>
          </a:bodyPr>
          <a:lstStyle/>
          <a:p>
            <a:r>
              <a:rPr lang="en-US" b="1" dirty="0" err="1">
                <a:solidFill>
                  <a:srgbClr val="000099"/>
                </a:solidFill>
              </a:rPr>
              <a:t>Quy</a:t>
            </a:r>
            <a:r>
              <a:rPr lang="en-US" b="1" dirty="0">
                <a:solidFill>
                  <a:srgbClr val="000099"/>
                </a:solidFill>
              </a:rPr>
              <a:t> </a:t>
            </a:r>
            <a:r>
              <a:rPr lang="en-US" b="1" dirty="0" err="1">
                <a:solidFill>
                  <a:srgbClr val="000099"/>
                </a:solidFill>
              </a:rPr>
              <a:t>định</a:t>
            </a:r>
            <a:r>
              <a:rPr lang="en-US" b="1" dirty="0">
                <a:solidFill>
                  <a:srgbClr val="000099"/>
                </a:solidFill>
              </a:rPr>
              <a:t> </a:t>
            </a:r>
            <a:r>
              <a:rPr lang="en-US" b="1" dirty="0" err="1">
                <a:solidFill>
                  <a:srgbClr val="000099"/>
                </a:solidFill>
              </a:rPr>
              <a:t>về</a:t>
            </a:r>
            <a:r>
              <a:rPr lang="en-US" b="1" dirty="0">
                <a:solidFill>
                  <a:srgbClr val="000099"/>
                </a:solidFill>
              </a:rPr>
              <a:t> </a:t>
            </a:r>
            <a:r>
              <a:rPr lang="en-US" b="1" dirty="0" err="1">
                <a:solidFill>
                  <a:srgbClr val="000099"/>
                </a:solidFill>
              </a:rPr>
              <a:t>chấp</a:t>
            </a:r>
            <a:r>
              <a:rPr lang="en-US" b="1" dirty="0">
                <a:solidFill>
                  <a:srgbClr val="000099"/>
                </a:solidFill>
              </a:rPr>
              <a:t> </a:t>
            </a:r>
            <a:r>
              <a:rPr lang="en-US" b="1" dirty="0" err="1">
                <a:solidFill>
                  <a:srgbClr val="000099"/>
                </a:solidFill>
              </a:rPr>
              <a:t>hành</a:t>
            </a:r>
            <a:r>
              <a:rPr lang="en-US" b="1" dirty="0">
                <a:solidFill>
                  <a:srgbClr val="000099"/>
                </a:solidFill>
              </a:rPr>
              <a:t> </a:t>
            </a:r>
            <a:r>
              <a:rPr lang="en-US" b="1" dirty="0" err="1">
                <a:solidFill>
                  <a:srgbClr val="000099"/>
                </a:solidFill>
              </a:rPr>
              <a:t>hệ</a:t>
            </a:r>
            <a:r>
              <a:rPr lang="en-US" b="1" dirty="0">
                <a:solidFill>
                  <a:srgbClr val="000099"/>
                </a:solidFill>
              </a:rPr>
              <a:t> </a:t>
            </a:r>
            <a:r>
              <a:rPr lang="en-US" b="1" dirty="0" err="1">
                <a:solidFill>
                  <a:srgbClr val="000099"/>
                </a:solidFill>
              </a:rPr>
              <a:t>thống</a:t>
            </a:r>
            <a:r>
              <a:rPr lang="en-US" b="1" dirty="0">
                <a:solidFill>
                  <a:srgbClr val="000099"/>
                </a:solidFill>
              </a:rPr>
              <a:t> </a:t>
            </a:r>
            <a:r>
              <a:rPr lang="en-US" b="1" dirty="0" err="1">
                <a:solidFill>
                  <a:srgbClr val="000099"/>
                </a:solidFill>
              </a:rPr>
              <a:t>báo</a:t>
            </a:r>
            <a:r>
              <a:rPr lang="en-US" b="1" dirty="0">
                <a:solidFill>
                  <a:srgbClr val="000099"/>
                </a:solidFill>
              </a:rPr>
              <a:t> </a:t>
            </a:r>
            <a:r>
              <a:rPr lang="en-US" b="1" dirty="0" err="1">
                <a:solidFill>
                  <a:srgbClr val="000099"/>
                </a:solidFill>
              </a:rPr>
              <a:t>hiệu</a:t>
            </a:r>
            <a:r>
              <a:rPr lang="en-US" b="1" dirty="0">
                <a:solidFill>
                  <a:srgbClr val="000099"/>
                </a:solidFill>
              </a:rPr>
              <a:t> </a:t>
            </a:r>
            <a:r>
              <a:rPr lang="en-US" b="1" dirty="0" err="1" smtClean="0">
                <a:solidFill>
                  <a:srgbClr val="000099"/>
                </a:solidFill>
              </a:rPr>
              <a:t>đường</a:t>
            </a:r>
            <a:r>
              <a:rPr lang="en-US" b="1" dirty="0" smtClean="0">
                <a:solidFill>
                  <a:srgbClr val="000099"/>
                </a:solidFill>
              </a:rPr>
              <a:t> </a:t>
            </a:r>
            <a:r>
              <a:rPr lang="en-US" b="1" dirty="0" err="1">
                <a:solidFill>
                  <a:srgbClr val="000099"/>
                </a:solidFill>
              </a:rPr>
              <a:t>bộ</a:t>
            </a:r>
            <a:r>
              <a:rPr lang="en-US" b="1" dirty="0">
                <a:solidFill>
                  <a:srgbClr val="000099"/>
                </a:solidFill>
              </a:rPr>
              <a:t>:</a:t>
            </a:r>
          </a:p>
        </p:txBody>
      </p:sp>
      <p:sp>
        <p:nvSpPr>
          <p:cNvPr id="3" name="Pentagon 2"/>
          <p:cNvSpPr/>
          <p:nvPr/>
        </p:nvSpPr>
        <p:spPr>
          <a:xfrm rot="16200000">
            <a:off x="2396390" y="4419064"/>
            <a:ext cx="4266127" cy="304798"/>
          </a:xfrm>
          <a:prstGeom prst="homePlate">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rot="10800000" flipV="1">
            <a:off x="179614" y="2731531"/>
            <a:ext cx="4197439" cy="1383268"/>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thống</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Pentagon 14"/>
          <p:cNvSpPr/>
          <p:nvPr/>
        </p:nvSpPr>
        <p:spPr>
          <a:xfrm rot="10800000" flipV="1">
            <a:off x="181429" y="4484131"/>
            <a:ext cx="4197439" cy="1383268"/>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Nơi</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cố</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định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tạm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thì</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phải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tạm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6" name="Pentagon 15"/>
          <p:cNvSpPr/>
          <p:nvPr/>
        </p:nvSpPr>
        <p:spPr>
          <a:xfrm rot="10800000" flipH="1" flipV="1">
            <a:off x="4703903" y="3429000"/>
            <a:ext cx="4327840" cy="1383268"/>
          </a:xfrm>
          <a:prstGeom prst="homePlat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giao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thông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Pentagon 18"/>
          <p:cNvSpPr/>
          <p:nvPr/>
        </p:nvSpPr>
        <p:spPr>
          <a:xfrm rot="10800000" flipH="1" flipV="1">
            <a:off x="4678224" y="5246131"/>
            <a:ext cx="4327840" cy="1383268"/>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Chủ</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động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quan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giảm</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tốc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nhường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bộ</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khuyết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tật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qua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3" name="Rectangle 12"/>
          <p:cNvSpPr/>
          <p:nvPr/>
        </p:nvSpPr>
        <p:spPr>
          <a:xfrm>
            <a:off x="179612" y="1134070"/>
            <a:ext cx="8964387" cy="646331"/>
          </a:xfrm>
          <a:prstGeom prst="rect">
            <a:avLst/>
          </a:prstGeom>
        </p:spPr>
        <p:txBody>
          <a:bodyPr wrap="square">
            <a:spAutoFit/>
          </a:bodyPr>
          <a:lstStyle/>
          <a:p>
            <a:r>
              <a:rPr lang="en-US" dirty="0" err="1"/>
              <a:t>Hệ</a:t>
            </a:r>
            <a:r>
              <a:rPr lang="en-US" dirty="0"/>
              <a:t> </a:t>
            </a:r>
            <a:r>
              <a:rPr lang="en-US" dirty="0" err="1"/>
              <a:t>thống</a:t>
            </a:r>
            <a:r>
              <a:rPr lang="en-US" dirty="0"/>
              <a:t> </a:t>
            </a:r>
            <a:r>
              <a:rPr lang="vi-VN" dirty="0" smtClean="0"/>
              <a:t>báo hiệu đường bộ </a:t>
            </a:r>
            <a:r>
              <a:rPr lang="en-US" dirty="0" err="1" smtClean="0"/>
              <a:t>là</a:t>
            </a:r>
            <a:r>
              <a:rPr lang="en-US" dirty="0" smtClean="0"/>
              <a:t> </a:t>
            </a:r>
            <a:r>
              <a:rPr lang="en-US" dirty="0" err="1"/>
              <a:t>hệ</a:t>
            </a:r>
            <a:r>
              <a:rPr lang="en-US" dirty="0"/>
              <a:t> </a:t>
            </a:r>
            <a:r>
              <a:rPr lang="en-US" dirty="0" err="1"/>
              <a:t>thống</a:t>
            </a:r>
            <a:r>
              <a:rPr lang="en-US" dirty="0"/>
              <a:t> </a:t>
            </a:r>
            <a:r>
              <a:rPr lang="en-US" dirty="0" err="1" smtClean="0"/>
              <a:t>cảnh</a:t>
            </a:r>
            <a:r>
              <a:rPr lang="en-US" dirty="0" smtClean="0"/>
              <a:t> </a:t>
            </a:r>
            <a:r>
              <a:rPr lang="en-US" dirty="0" err="1"/>
              <a:t>báo</a:t>
            </a:r>
            <a:r>
              <a:rPr lang="en-US" dirty="0"/>
              <a:t>, </a:t>
            </a:r>
            <a:r>
              <a:rPr lang="en-US" dirty="0" err="1"/>
              <a:t>hướng</a:t>
            </a:r>
            <a:r>
              <a:rPr lang="en-US" dirty="0"/>
              <a:t> </a:t>
            </a:r>
            <a:r>
              <a:rPr lang="en-US" dirty="0" err="1"/>
              <a:t>dẫn</a:t>
            </a:r>
            <a:r>
              <a:rPr lang="en-US" dirty="0"/>
              <a:t> </a:t>
            </a:r>
            <a:r>
              <a:rPr lang="en-US" dirty="0" err="1"/>
              <a:t>giúp</a:t>
            </a:r>
            <a:r>
              <a:rPr lang="en-US" dirty="0"/>
              <a:t> </a:t>
            </a:r>
            <a:r>
              <a:rPr lang="en-US" dirty="0" err="1"/>
              <a:t>xe</a:t>
            </a:r>
            <a:r>
              <a:rPr lang="en-US" dirty="0"/>
              <a:t> </a:t>
            </a:r>
            <a:r>
              <a:rPr lang="en-US" dirty="0" err="1"/>
              <a:t>và</a:t>
            </a:r>
            <a:r>
              <a:rPr lang="en-US" dirty="0"/>
              <a:t> </a:t>
            </a:r>
            <a:r>
              <a:rPr lang="en-US" dirty="0" err="1"/>
              <a:t>phương</a:t>
            </a:r>
            <a:r>
              <a:rPr lang="en-US" dirty="0"/>
              <a:t> </a:t>
            </a:r>
            <a:r>
              <a:rPr lang="en-US" dirty="0" err="1"/>
              <a:t>tiện</a:t>
            </a:r>
            <a:r>
              <a:rPr lang="en-US" dirty="0"/>
              <a:t>, </a:t>
            </a:r>
            <a:r>
              <a:rPr lang="en-US" dirty="0" err="1"/>
              <a:t>người</a:t>
            </a:r>
            <a:r>
              <a:rPr lang="en-US" dirty="0"/>
              <a:t> </a:t>
            </a:r>
            <a:r>
              <a:rPr lang="en-US" dirty="0" err="1"/>
              <a:t>tham</a:t>
            </a:r>
            <a:r>
              <a:rPr lang="en-US" dirty="0"/>
              <a:t> </a:t>
            </a:r>
            <a:r>
              <a:rPr lang="en-US" dirty="0" err="1"/>
              <a:t>giao</a:t>
            </a:r>
            <a:r>
              <a:rPr lang="en-US" dirty="0"/>
              <a:t> </a:t>
            </a:r>
            <a:r>
              <a:rPr lang="en-US" dirty="0" err="1"/>
              <a:t>thông</a:t>
            </a:r>
            <a:r>
              <a:rPr lang="en-US" dirty="0"/>
              <a:t> </a:t>
            </a:r>
            <a:r>
              <a:rPr lang="en-US" dirty="0" err="1"/>
              <a:t>một</a:t>
            </a:r>
            <a:r>
              <a:rPr lang="en-US" dirty="0"/>
              <a:t> </a:t>
            </a:r>
            <a:r>
              <a:rPr lang="en-US" dirty="0" err="1"/>
              <a:t>cách</a:t>
            </a:r>
            <a:r>
              <a:rPr lang="en-US" dirty="0"/>
              <a:t> </a:t>
            </a:r>
            <a:r>
              <a:rPr lang="en-US" dirty="0" err="1"/>
              <a:t>bình</a:t>
            </a:r>
            <a:r>
              <a:rPr lang="en-US" dirty="0"/>
              <a:t> </a:t>
            </a:r>
            <a:r>
              <a:rPr lang="en-US" dirty="0" err="1"/>
              <a:t>thường</a:t>
            </a:r>
            <a:r>
              <a:rPr lang="en-US" dirty="0"/>
              <a:t>, </a:t>
            </a:r>
            <a:r>
              <a:rPr lang="en-US" dirty="0" err="1"/>
              <a:t>trật</a:t>
            </a:r>
            <a:r>
              <a:rPr lang="en-US" dirty="0"/>
              <a:t> </a:t>
            </a:r>
            <a:r>
              <a:rPr lang="en-US" dirty="0" err="1"/>
              <a:t>tự</a:t>
            </a:r>
            <a:r>
              <a:rPr lang="en-US" dirty="0"/>
              <a:t>, </a:t>
            </a:r>
            <a:r>
              <a:rPr lang="en-US" dirty="0" err="1"/>
              <a:t>tránh</a:t>
            </a:r>
            <a:r>
              <a:rPr lang="en-US" dirty="0"/>
              <a:t> </a:t>
            </a:r>
            <a:r>
              <a:rPr lang="en-US" dirty="0" err="1"/>
              <a:t>ùn</a:t>
            </a:r>
            <a:r>
              <a:rPr lang="en-US" dirty="0"/>
              <a:t> </a:t>
            </a:r>
            <a:r>
              <a:rPr lang="en-US" dirty="0" err="1"/>
              <a:t>tắc</a:t>
            </a:r>
            <a:r>
              <a:rPr lang="en-US" dirty="0"/>
              <a:t> </a:t>
            </a:r>
            <a:r>
              <a:rPr lang="en-US" dirty="0" err="1"/>
              <a:t>và</a:t>
            </a:r>
            <a:r>
              <a:rPr lang="en-US" dirty="0"/>
              <a:t> an </a:t>
            </a:r>
            <a:r>
              <a:rPr lang="en-US" dirty="0" err="1"/>
              <a:t>toàn</a:t>
            </a:r>
            <a:r>
              <a:rPr lang="en-US" dirty="0"/>
              <a:t>. </a:t>
            </a:r>
          </a:p>
        </p:txBody>
      </p:sp>
      <p:sp>
        <p:nvSpPr>
          <p:cNvPr id="23" name="TextBox 22"/>
          <p:cNvSpPr txBox="1"/>
          <p:nvPr/>
        </p:nvSpPr>
        <p:spPr>
          <a:xfrm>
            <a:off x="152399" y="3130777"/>
            <a:ext cx="762000" cy="584775"/>
          </a:xfrm>
          <a:prstGeom prst="rect">
            <a:avLst/>
          </a:prstGeom>
          <a:noFill/>
        </p:spPr>
        <p:txBody>
          <a:bodyPr wrap="square" rtlCol="0">
            <a:spAutoFit/>
          </a:bodyPr>
          <a:lstStyle/>
          <a:p>
            <a:r>
              <a:rPr lang="en-US" sz="3200" dirty="0" smtClean="0">
                <a:solidFill>
                  <a:srgbClr val="000099"/>
                </a:solidFill>
                <a:sym typeface="Wingdings 2" panose="05020102010507070707" pitchFamily="18" charset="2"/>
              </a:rPr>
              <a:t></a:t>
            </a:r>
            <a:endParaRPr lang="en-US" sz="3200" dirty="0">
              <a:solidFill>
                <a:srgbClr val="000099"/>
              </a:solidFill>
            </a:endParaRPr>
          </a:p>
        </p:txBody>
      </p:sp>
      <p:sp>
        <p:nvSpPr>
          <p:cNvPr id="24" name="TextBox 23"/>
          <p:cNvSpPr txBox="1"/>
          <p:nvPr/>
        </p:nvSpPr>
        <p:spPr>
          <a:xfrm>
            <a:off x="8403770" y="3822412"/>
            <a:ext cx="762000" cy="584775"/>
          </a:xfrm>
          <a:prstGeom prst="rect">
            <a:avLst/>
          </a:prstGeom>
          <a:noFill/>
        </p:spPr>
        <p:txBody>
          <a:bodyPr wrap="square" rtlCol="0">
            <a:spAutoFit/>
          </a:bodyPr>
          <a:lstStyle/>
          <a:p>
            <a:r>
              <a:rPr lang="en-US" sz="3200" dirty="0" smtClean="0">
                <a:solidFill>
                  <a:srgbClr val="000099"/>
                </a:solidFill>
                <a:sym typeface="Wingdings 2" panose="05020102010507070707" pitchFamily="18" charset="2"/>
              </a:rPr>
              <a:t></a:t>
            </a:r>
            <a:endParaRPr lang="en-US" sz="3200" dirty="0">
              <a:solidFill>
                <a:srgbClr val="000099"/>
              </a:solidFill>
            </a:endParaRPr>
          </a:p>
        </p:txBody>
      </p:sp>
      <mc:AlternateContent xmlns:mc="http://schemas.openxmlformats.org/markup-compatibility/2006">
        <mc:Choice xmlns="" xmlns:a14="http://schemas.microsoft.com/office/drawing/2010/main" Requires="a14">
          <p:sp>
            <p:nvSpPr>
              <p:cNvPr id="25" name="TextBox 24"/>
              <p:cNvSpPr txBox="1"/>
              <p:nvPr/>
            </p:nvSpPr>
            <p:spPr>
              <a:xfrm>
                <a:off x="76200" y="4883377"/>
                <a:ext cx="7620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000099"/>
                          </a:solidFill>
                          <a:latin typeface="Cambria Math" panose="02040503050406030204" pitchFamily="18" charset="0"/>
                          <a:sym typeface="Wingdings 2" panose="05020102010507070707" pitchFamily="18" charset="2"/>
                        </a:rPr>
                        <m:t></m:t>
                      </m:r>
                    </m:oMath>
                  </m:oMathPara>
                </a14:m>
                <a:endParaRPr lang="en-US" sz="3200" dirty="0">
                  <a:solidFill>
                    <a:srgbClr val="000099"/>
                  </a:solidFill>
                </a:endParaRPr>
              </a:p>
            </p:txBody>
          </p:sp>
        </mc:Choice>
        <mc:Fallback>
          <p:sp>
            <p:nvSpPr>
              <p:cNvPr id="25" name="TextBox 24"/>
              <p:cNvSpPr txBox="1">
                <a:spLocks noRot="1" noChangeAspect="1" noMove="1" noResize="1" noEditPoints="1" noAdjustHandles="1" noChangeArrowheads="1" noChangeShapeType="1" noTextEdit="1"/>
              </p:cNvSpPr>
              <p:nvPr/>
            </p:nvSpPr>
            <p:spPr>
              <a:xfrm>
                <a:off x="76200" y="4883377"/>
                <a:ext cx="762000" cy="58477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26" name="TextBox 25"/>
              <p:cNvSpPr txBox="1"/>
              <p:nvPr/>
            </p:nvSpPr>
            <p:spPr>
              <a:xfrm>
                <a:off x="8403770" y="5659891"/>
                <a:ext cx="7620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000099"/>
                          </a:solidFill>
                          <a:latin typeface="Cambria Math" panose="02040503050406030204" pitchFamily="18" charset="0"/>
                          <a:sym typeface="Wingdings 2" panose="05020102010507070707" pitchFamily="18" charset="2"/>
                        </a:rPr>
                        <m:t></m:t>
                      </m:r>
                    </m:oMath>
                  </m:oMathPara>
                </a14:m>
                <a:endParaRPr lang="en-US" sz="3200" dirty="0">
                  <a:solidFill>
                    <a:srgbClr val="000099"/>
                  </a:solidFill>
                </a:endParaRPr>
              </a:p>
            </p:txBody>
          </p:sp>
        </mc:Choice>
        <mc:Fallback>
          <p:sp>
            <p:nvSpPr>
              <p:cNvPr id="26" name="TextBox 25"/>
              <p:cNvSpPr txBox="1">
                <a:spLocks noRot="1" noChangeAspect="1" noMove="1" noResize="1" noEditPoints="1" noAdjustHandles="1" noChangeArrowheads="1" noChangeShapeType="1" noTextEdit="1"/>
              </p:cNvSpPr>
              <p:nvPr/>
            </p:nvSpPr>
            <p:spPr>
              <a:xfrm>
                <a:off x="8403770" y="5659891"/>
                <a:ext cx="762000" cy="584775"/>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22922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15" grpId="0" animBg="1"/>
      <p:bldP spid="16" grpId="0" animBg="1"/>
      <p:bldP spid="19" grpId="0" animBg="1"/>
      <p:bldP spid="13" grpId="0"/>
      <p:bldP spid="23" grpId="0"/>
      <p:bldP spid="24" grpId="0"/>
      <p:bldP spid="25"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Title 2"/>
          <p:cNvSpPr txBox="1">
            <a:spLocks/>
          </p:cNvSpPr>
          <p:nvPr/>
        </p:nvSpPr>
        <p:spPr bwMode="auto">
          <a:xfrm>
            <a:off x="152399" y="533400"/>
            <a:ext cx="899160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718300" y="1537256"/>
            <a:ext cx="1130300" cy="55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197600" y="45720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ounded Rectangular Callout 3"/>
          <p:cNvSpPr>
            <a:spLocks noChangeArrowheads="1"/>
          </p:cNvSpPr>
          <p:nvPr/>
        </p:nvSpPr>
        <p:spPr bwMode="auto">
          <a:xfrm>
            <a:off x="152398" y="2006600"/>
            <a:ext cx="6045201" cy="2939534"/>
          </a:xfrm>
          <a:prstGeom prst="wedgeRoundRectCallout">
            <a:avLst>
              <a:gd name="adj1" fmla="val 58427"/>
              <a:gd name="adj2" fmla="val -18419"/>
              <a:gd name="adj3" fmla="val 16667"/>
            </a:avLst>
          </a:prstGeom>
          <a:solidFill>
            <a:srgbClr val="92D050"/>
          </a:solidFill>
          <a:ln w="25400">
            <a:noFill/>
            <a:miter lim="800000"/>
            <a:headEnd/>
            <a:tailEnd/>
          </a:ln>
        </p:spPr>
        <p:txBody>
          <a:bodyPr anchor="ctr"/>
          <a:lstStyle/>
          <a:p>
            <a:pPr marL="457200" indent="-457200">
              <a:buFont typeface="+mj-lt"/>
              <a:buAutoNum type="arabicParenR"/>
            </a:pPr>
            <a:r>
              <a:rPr lang="en-US" sz="2000" dirty="0" smtClean="0"/>
              <a:t>H</a:t>
            </a:r>
            <a:r>
              <a:rPr lang="vi-VN" sz="2000" dirty="0" smtClean="0"/>
              <a:t>iểu </a:t>
            </a:r>
            <a:r>
              <a:rPr lang="en-US" sz="2000" dirty="0" err="1" smtClean="0"/>
              <a:t>rõ</a:t>
            </a:r>
            <a:r>
              <a:rPr lang="vi-VN" sz="2000" dirty="0" smtClean="0"/>
              <a:t> </a:t>
            </a:r>
            <a:r>
              <a:rPr lang="vi-VN" sz="2000" dirty="0"/>
              <a:t>đặc điểm, nội </a:t>
            </a:r>
            <a:r>
              <a:rPr lang="vi-VN" sz="2000" dirty="0" smtClean="0"/>
              <a:t>dung</a:t>
            </a:r>
            <a:r>
              <a:rPr lang="en-US" sz="2000" dirty="0" smtClean="0"/>
              <a:t>,</a:t>
            </a:r>
            <a:r>
              <a:rPr lang="vi-VN" sz="2000" dirty="0" smtClean="0"/>
              <a:t> </a:t>
            </a:r>
            <a:r>
              <a:rPr lang="vi-VN" sz="2000" dirty="0"/>
              <a:t>ý nghĩa của hệ thống báo hiệu đường bộ để thực hiện </a:t>
            </a:r>
            <a:r>
              <a:rPr lang="vi-VN" sz="2000" dirty="0" smtClean="0"/>
              <a:t>đúng</a:t>
            </a:r>
            <a:r>
              <a:rPr lang="vi-VN" sz="2000" dirty="0"/>
              <a:t>.  </a:t>
            </a:r>
            <a:endParaRPr lang="en-US" sz="2000" dirty="0"/>
          </a:p>
          <a:p>
            <a:pPr marL="457200" indent="-457200">
              <a:buFont typeface="+mj-lt"/>
              <a:buAutoNum type="arabicParenR"/>
            </a:pPr>
            <a:r>
              <a:rPr lang="vi-VN" sz="2000" dirty="0"/>
              <a:t>Khi tham gia giao </a:t>
            </a:r>
            <a:r>
              <a:rPr lang="vi-VN" sz="2000" dirty="0" smtClean="0"/>
              <a:t>thông </a:t>
            </a:r>
            <a:r>
              <a:rPr lang="vi-VN" sz="2000" dirty="0"/>
              <a:t>cần </a:t>
            </a:r>
            <a:r>
              <a:rPr lang="en-US" sz="2000" dirty="0" err="1" smtClean="0"/>
              <a:t>tập</a:t>
            </a:r>
            <a:r>
              <a:rPr lang="en-US" sz="2000" dirty="0" smtClean="0"/>
              <a:t> </a:t>
            </a:r>
            <a:r>
              <a:rPr lang="en-US" sz="2000" dirty="0" err="1" smtClean="0"/>
              <a:t>trung</a:t>
            </a:r>
            <a:r>
              <a:rPr lang="en-US" sz="2000" dirty="0"/>
              <a:t>,</a:t>
            </a:r>
            <a:r>
              <a:rPr lang="en-US" sz="2000" dirty="0" smtClean="0"/>
              <a:t> </a:t>
            </a:r>
            <a:r>
              <a:rPr lang="vi-VN" sz="2000" dirty="0" smtClean="0"/>
              <a:t>quan sát</a:t>
            </a:r>
            <a:r>
              <a:rPr lang="en-US" sz="2000" dirty="0" smtClean="0"/>
              <a:t> </a:t>
            </a:r>
            <a:r>
              <a:rPr lang="en-US" sz="2000" dirty="0" err="1" smtClean="0"/>
              <a:t>và</a:t>
            </a:r>
            <a:r>
              <a:rPr lang="en-US" sz="2000" dirty="0" smtClean="0"/>
              <a:t> </a:t>
            </a:r>
            <a:r>
              <a:rPr lang="en-US" sz="2000" dirty="0" err="1" smtClean="0"/>
              <a:t>tuân</a:t>
            </a:r>
            <a:r>
              <a:rPr lang="en-US" sz="2000" dirty="0" smtClean="0"/>
              <a:t> </a:t>
            </a:r>
            <a:r>
              <a:rPr lang="en-US" sz="2000" dirty="0" err="1" smtClean="0"/>
              <a:t>thủ</a:t>
            </a:r>
            <a:r>
              <a:rPr lang="en-US" sz="2000" dirty="0" smtClean="0"/>
              <a:t> </a:t>
            </a:r>
            <a:r>
              <a:rPr lang="en-US" sz="2000" dirty="0" err="1" smtClean="0"/>
              <a:t>hệ</a:t>
            </a:r>
            <a:r>
              <a:rPr lang="en-US" sz="2000" dirty="0" smtClean="0"/>
              <a:t> </a:t>
            </a:r>
            <a:r>
              <a:rPr lang="en-US" sz="2000" dirty="0" err="1" smtClean="0"/>
              <a:t>thống</a:t>
            </a:r>
            <a:r>
              <a:rPr lang="en-US" sz="2000" dirty="0" smtClean="0"/>
              <a:t> </a:t>
            </a:r>
            <a:r>
              <a:rPr lang="en-US" sz="2000" dirty="0" err="1" smtClean="0"/>
              <a:t>báo</a:t>
            </a:r>
            <a:r>
              <a:rPr lang="en-US" sz="2000" dirty="0" smtClean="0"/>
              <a:t> </a:t>
            </a:r>
            <a:r>
              <a:rPr lang="en-US" sz="2000" dirty="0" err="1" smtClean="0"/>
              <a:t>hiệu</a:t>
            </a:r>
            <a:r>
              <a:rPr lang="en-US" sz="2000" dirty="0" smtClean="0"/>
              <a:t> </a:t>
            </a:r>
            <a:r>
              <a:rPr lang="en-US" sz="2000" dirty="0" err="1" smtClean="0"/>
              <a:t>đường</a:t>
            </a:r>
            <a:r>
              <a:rPr lang="en-US" sz="2000" dirty="0" smtClean="0"/>
              <a:t> </a:t>
            </a:r>
            <a:r>
              <a:rPr lang="en-US" sz="2000" dirty="0" err="1" smtClean="0"/>
              <a:t>độ</a:t>
            </a:r>
            <a:r>
              <a:rPr lang="vi-VN" sz="2000" dirty="0" smtClean="0"/>
              <a:t>.</a:t>
            </a:r>
            <a:endParaRPr lang="en-US" sz="2000" dirty="0"/>
          </a:p>
          <a:p>
            <a:pPr marL="457200" indent="-457200">
              <a:buFont typeface="+mj-lt"/>
              <a:buAutoNum type="arabicParenR"/>
            </a:pPr>
            <a:r>
              <a:rPr lang="vi-VN" sz="2000" dirty="0"/>
              <a:t>Tuyên truyền cho bạn bè và người thân cùng thực hiện</a:t>
            </a:r>
            <a:endParaRPr lang="en-US" sz="2000" dirty="0"/>
          </a:p>
        </p:txBody>
      </p:sp>
      <p:sp>
        <p:nvSpPr>
          <p:cNvPr id="2" name="Rectangle 1"/>
          <p:cNvSpPr/>
          <p:nvPr/>
        </p:nvSpPr>
        <p:spPr>
          <a:xfrm>
            <a:off x="483579" y="1532461"/>
            <a:ext cx="3916457" cy="400110"/>
          </a:xfrm>
          <a:prstGeom prst="rect">
            <a:avLst/>
          </a:prstGeom>
        </p:spPr>
        <p:txBody>
          <a:bodyPr wrap="none">
            <a:spAutoFit/>
          </a:bodyPr>
          <a:lstStyle/>
          <a:p>
            <a:r>
              <a:rPr lang="en-US" sz="2000" b="1" dirty="0">
                <a:solidFill>
                  <a:srgbClr val="000099"/>
                </a:solidFill>
              </a:rPr>
              <a:t>S</a:t>
            </a:r>
            <a:r>
              <a:rPr lang="vi-VN" sz="2000" b="1" dirty="0" smtClean="0">
                <a:solidFill>
                  <a:srgbClr val="000099"/>
                </a:solidFill>
              </a:rPr>
              <a:t>au </a:t>
            </a:r>
            <a:r>
              <a:rPr lang="vi-VN" sz="2000" b="1" dirty="0">
                <a:solidFill>
                  <a:srgbClr val="000099"/>
                </a:solidFill>
              </a:rPr>
              <a:t>bài học này em cần chú ý:</a:t>
            </a:r>
            <a:endParaRPr lang="en-US" sz="2000" b="1" dirty="0">
              <a:solidFill>
                <a:srgbClr val="000099"/>
              </a:solidFill>
            </a:endParaRPr>
          </a:p>
        </p:txBody>
      </p:sp>
      <p:grpSp>
        <p:nvGrpSpPr>
          <p:cNvPr id="13" name="Group 12"/>
          <p:cNvGrpSpPr/>
          <p:nvPr/>
        </p:nvGrpSpPr>
        <p:grpSpPr>
          <a:xfrm>
            <a:off x="6696730" y="1432449"/>
            <a:ext cx="2292350" cy="3757613"/>
            <a:chOff x="6676773" y="2667000"/>
            <a:chExt cx="2292350" cy="3757613"/>
          </a:xfrm>
        </p:grpSpPr>
        <p:pic>
          <p:nvPicPr>
            <p:cNvPr id="14" name="Picture 4"/>
            <p:cNvPicPr>
              <a:picLocks noChangeAspect="1" noChangeArrowheads="1"/>
            </p:cNvPicPr>
            <p:nvPr/>
          </p:nvPicPr>
          <p:blipFill>
            <a:blip r:embed="rId2"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5" name="Picture 14"/>
            <p:cNvPicPr>
              <a:picLocks noChangeAspect="1"/>
            </p:cNvPicPr>
            <p:nvPr/>
          </p:nvPicPr>
          <p:blipFill>
            <a:blip r:embed="rId3"/>
            <a:stretch>
              <a:fillRect/>
            </a:stretch>
          </p:blipFill>
          <p:spPr>
            <a:xfrm>
              <a:off x="7162800" y="2667000"/>
              <a:ext cx="438150" cy="200025"/>
            </a:xfrm>
            <a:prstGeom prst="rect">
              <a:avLst/>
            </a:prstGeom>
          </p:spPr>
        </p:pic>
        <p:pic>
          <p:nvPicPr>
            <p:cNvPr id="16" name="Picture 15"/>
            <p:cNvPicPr>
              <a:picLocks noChangeAspect="1"/>
            </p:cNvPicPr>
            <p:nvPr/>
          </p:nvPicPr>
          <p:blipFill>
            <a:blip r:embed="rId3"/>
            <a:stretch>
              <a:fillRect/>
            </a:stretch>
          </p:blipFill>
          <p:spPr>
            <a:xfrm>
              <a:off x="6943724" y="6124575"/>
              <a:ext cx="657225" cy="300038"/>
            </a:xfrm>
            <a:prstGeom prst="rect">
              <a:avLst/>
            </a:prstGeom>
          </p:spPr>
        </p:pic>
      </p:grpSp>
    </p:spTree>
    <p:extLst>
      <p:ext uri="{BB962C8B-B14F-4D97-AF65-F5344CB8AC3E}">
        <p14:creationId xmlns="" xmlns:p14="http://schemas.microsoft.com/office/powerpoint/2010/main" val="27132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down)">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down)">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17550"/>
            <a:ext cx="8534400" cy="577850"/>
          </a:xfrm>
          <a:prstGeom prst="rect">
            <a:avLst/>
          </a:prstGeom>
          <a:noFill/>
          <a:ln w="9525">
            <a:noFill/>
            <a:miter lim="800000"/>
            <a:headEnd/>
            <a:tailEnd/>
          </a:ln>
        </p:spPr>
        <p:txBody>
          <a:bodyPr wrap="square">
            <a:spAutoFit/>
          </a:bodyPr>
          <a:lstStyle/>
          <a:p>
            <a:pPr algn="just" eaLnBrk="1" hangingPunct="1">
              <a:lnSpc>
                <a:spcPct val="150000"/>
              </a:lnSpc>
            </a:pPr>
            <a:r>
              <a:rPr lang="en-US" altLang="en-US" sz="2200" b="1" dirty="0" smtClean="0">
                <a:solidFill>
                  <a:srgbClr val="215968"/>
                </a:solidFill>
                <a:latin typeface="Tahoma" pitchFamily="34" charset="0"/>
                <a:cs typeface="Tahoma" pitchFamily="34" charset="0"/>
              </a:rPr>
              <a:t>1</a:t>
            </a:r>
            <a:r>
              <a:rPr lang="vi-VN" sz="2400" b="1" dirty="0"/>
              <a:t>. </a:t>
            </a:r>
            <a:r>
              <a:rPr lang="en-US" sz="2200" b="1" dirty="0" err="1">
                <a:solidFill>
                  <a:srgbClr val="215968"/>
                </a:solidFill>
                <a:latin typeface="Tahoma" pitchFamily="34" charset="0"/>
                <a:cs typeface="Tahoma" pitchFamily="34" charset="0"/>
              </a:rPr>
              <a:t>Em</a:t>
            </a:r>
            <a:r>
              <a:rPr lang="en-US" sz="2200" b="1" dirty="0">
                <a:solidFill>
                  <a:srgbClr val="215968"/>
                </a:solidFill>
                <a:latin typeface="Tahoma" pitchFamily="34" charset="0"/>
                <a:cs typeface="Tahoma" pitchFamily="34" charset="0"/>
              </a:rPr>
              <a:t> </a:t>
            </a:r>
            <a:r>
              <a:rPr lang="en-US" sz="2200" b="1" dirty="0" err="1">
                <a:solidFill>
                  <a:srgbClr val="215968"/>
                </a:solidFill>
                <a:latin typeface="Tahoma" pitchFamily="34" charset="0"/>
                <a:cs typeface="Tahoma" pitchFamily="34" charset="0"/>
              </a:rPr>
              <a:t>hãy</a:t>
            </a:r>
            <a:r>
              <a:rPr lang="en-US" sz="2200" b="1" dirty="0">
                <a:solidFill>
                  <a:srgbClr val="215968"/>
                </a:solidFill>
                <a:latin typeface="Tahoma" pitchFamily="34" charset="0"/>
                <a:cs typeface="Tahoma" pitchFamily="34" charset="0"/>
              </a:rPr>
              <a:t> </a:t>
            </a:r>
            <a:r>
              <a:rPr lang="en-US" sz="2200" b="1" dirty="0" err="1">
                <a:solidFill>
                  <a:srgbClr val="215968"/>
                </a:solidFill>
                <a:latin typeface="Tahoma" pitchFamily="34" charset="0"/>
                <a:cs typeface="Tahoma" pitchFamily="34" charset="0"/>
              </a:rPr>
              <a:t>cho</a:t>
            </a:r>
            <a:r>
              <a:rPr lang="en-US" sz="2200" b="1" dirty="0">
                <a:solidFill>
                  <a:srgbClr val="215968"/>
                </a:solidFill>
                <a:latin typeface="Tahoma" pitchFamily="34" charset="0"/>
                <a:cs typeface="Tahoma" pitchFamily="34" charset="0"/>
              </a:rPr>
              <a:t> </a:t>
            </a:r>
            <a:r>
              <a:rPr lang="en-US" sz="2200" b="1" dirty="0" err="1">
                <a:solidFill>
                  <a:srgbClr val="215968"/>
                </a:solidFill>
                <a:latin typeface="Tahoma" pitchFamily="34" charset="0"/>
                <a:cs typeface="Tahoma" pitchFamily="34" charset="0"/>
              </a:rPr>
              <a:t>biết</a:t>
            </a:r>
            <a:endParaRPr lang="en-US" altLang="en-US" sz="2200" b="1"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14" name="Rectangle 13"/>
          <p:cNvSpPr/>
          <p:nvPr/>
        </p:nvSpPr>
        <p:spPr>
          <a:xfrm>
            <a:off x="304800" y="1422737"/>
            <a:ext cx="8610600" cy="1015663"/>
          </a:xfrm>
          <a:prstGeom prst="rect">
            <a:avLst/>
          </a:prstGeom>
          <a:ln>
            <a:solidFill>
              <a:srgbClr val="800000"/>
            </a:solidFill>
          </a:ln>
        </p:spPr>
        <p:txBody>
          <a:bodyPr wrap="square" lIns="182880">
            <a:spAutoFit/>
          </a:bodyPr>
          <a:lstStyle/>
          <a:p>
            <a:pPr marL="457200" indent="-457200">
              <a:buAutoNum type="alphaLcParenR"/>
            </a:pPr>
            <a:r>
              <a:rPr lang="vi-VN" sz="2000" dirty="0" smtClean="0">
                <a:solidFill>
                  <a:srgbClr val="1F497D">
                    <a:lumMod val="75000"/>
                  </a:srgbClr>
                </a:solidFill>
                <a:latin typeface="Tahoma" pitchFamily="34" charset="0"/>
                <a:cs typeface="Tahoma" pitchFamily="34" charset="0"/>
              </a:rPr>
              <a:t>Những </a:t>
            </a:r>
            <a:r>
              <a:rPr lang="vi-VN" sz="2000" dirty="0">
                <a:solidFill>
                  <a:srgbClr val="1F497D">
                    <a:lumMod val="75000"/>
                  </a:srgbClr>
                </a:solidFill>
                <a:latin typeface="Tahoma" pitchFamily="34" charset="0"/>
                <a:cs typeface="Tahoma" pitchFamily="34" charset="0"/>
              </a:rPr>
              <a:t>biển báo dưới đây là biển báo </a:t>
            </a:r>
            <a:r>
              <a:rPr lang="vi-VN" sz="2000" dirty="0" smtClean="0">
                <a:solidFill>
                  <a:srgbClr val="1F497D">
                    <a:lumMod val="75000"/>
                  </a:srgbClr>
                </a:solidFill>
                <a:latin typeface="Tahoma" pitchFamily="34" charset="0"/>
                <a:cs typeface="Tahoma" pitchFamily="34" charset="0"/>
              </a:rPr>
              <a:t>gì?</a:t>
            </a:r>
            <a:endParaRPr lang="en-US" sz="2000" dirty="0" smtClean="0">
              <a:solidFill>
                <a:srgbClr val="1F497D">
                  <a:lumMod val="75000"/>
                </a:srgbClr>
              </a:solidFill>
              <a:latin typeface="Tahoma" pitchFamily="34" charset="0"/>
              <a:cs typeface="Tahoma" pitchFamily="34" charset="0"/>
            </a:endParaRPr>
          </a:p>
          <a:p>
            <a:pPr marL="457200" indent="-457200">
              <a:buAutoNum type="alphaLcParenR"/>
            </a:pPr>
            <a:r>
              <a:rPr lang="vi-VN" sz="2000" dirty="0" smtClean="0">
                <a:solidFill>
                  <a:srgbClr val="1F497D">
                    <a:lumMod val="75000"/>
                  </a:srgbClr>
                </a:solidFill>
                <a:latin typeface="Tahoma" pitchFamily="34" charset="0"/>
                <a:cs typeface="Tahoma" pitchFamily="34" charset="0"/>
              </a:rPr>
              <a:t>Hãy </a:t>
            </a:r>
            <a:r>
              <a:rPr lang="vi-VN" sz="2000" dirty="0">
                <a:solidFill>
                  <a:srgbClr val="1F497D">
                    <a:lumMod val="75000"/>
                  </a:srgbClr>
                </a:solidFill>
                <a:latin typeface="Tahoma" pitchFamily="34" charset="0"/>
                <a:cs typeface="Tahoma" pitchFamily="34" charset="0"/>
              </a:rPr>
              <a:t>mô tả đặc điểm và cho biết nội dung các biển báo </a:t>
            </a:r>
            <a:r>
              <a:rPr lang="vi-VN" sz="2000" dirty="0" smtClean="0">
                <a:solidFill>
                  <a:srgbClr val="1F497D">
                    <a:lumMod val="75000"/>
                  </a:srgbClr>
                </a:solidFill>
                <a:latin typeface="Tahoma" pitchFamily="34" charset="0"/>
                <a:cs typeface="Tahoma" pitchFamily="34" charset="0"/>
              </a:rPr>
              <a:t>đó.</a:t>
            </a:r>
            <a:endParaRPr lang="en-US" sz="2000" dirty="0" smtClean="0">
              <a:solidFill>
                <a:srgbClr val="1F497D">
                  <a:lumMod val="75000"/>
                </a:srgbClr>
              </a:solidFill>
              <a:latin typeface="Tahoma" pitchFamily="34" charset="0"/>
              <a:cs typeface="Tahoma" pitchFamily="34" charset="0"/>
            </a:endParaRPr>
          </a:p>
          <a:p>
            <a:pPr marL="457200" indent="-457200">
              <a:buAutoNum type="alphaLcParenR"/>
            </a:pPr>
            <a:r>
              <a:rPr lang="vi-VN" sz="2000" dirty="0" smtClean="0">
                <a:solidFill>
                  <a:srgbClr val="1F497D">
                    <a:lumMod val="75000"/>
                  </a:srgbClr>
                </a:solidFill>
                <a:latin typeface="Tahoma" pitchFamily="34" charset="0"/>
                <a:cs typeface="Tahoma" pitchFamily="34" charset="0"/>
              </a:rPr>
              <a:t>Gặp </a:t>
            </a:r>
            <a:r>
              <a:rPr lang="vi-VN" sz="2000" dirty="0">
                <a:solidFill>
                  <a:srgbClr val="1F497D">
                    <a:lumMod val="75000"/>
                  </a:srgbClr>
                </a:solidFill>
                <a:latin typeface="Tahoma" pitchFamily="34" charset="0"/>
                <a:cs typeface="Tahoma" pitchFamily="34" charset="0"/>
              </a:rPr>
              <a:t>những biển này em sẽ làm gì</a:t>
            </a:r>
            <a:r>
              <a:rPr lang="vi-VN" sz="2000" dirty="0" smtClean="0">
                <a:solidFill>
                  <a:srgbClr val="1F497D">
                    <a:lumMod val="75000"/>
                  </a:srgbClr>
                </a:solidFill>
                <a:latin typeface="Tahoma" pitchFamily="34" charset="0"/>
                <a:cs typeface="Tahoma" pitchFamily="34" charset="0"/>
              </a:rPr>
              <a:t>?</a:t>
            </a:r>
            <a:endParaRPr lang="en-US" sz="2000" dirty="0">
              <a:solidFill>
                <a:srgbClr val="1F497D">
                  <a:lumMod val="75000"/>
                </a:srgbClr>
              </a:solidFill>
              <a:latin typeface="Tahoma" pitchFamily="34" charset="0"/>
              <a:cs typeface="Tahoma" pitchFamily="34" charset="0"/>
            </a:endParaRPr>
          </a:p>
        </p:txBody>
      </p:sp>
      <p:pic>
        <p:nvPicPr>
          <p:cNvPr id="16" name="Picture 15" descr="Kết quả hình ảnh cho biển hiệu lệnh"/>
          <p:cNvPicPr/>
          <p:nvPr/>
        </p:nvPicPr>
        <p:blipFill>
          <a:blip r:embed="rId3">
            <a:extLst>
              <a:ext uri="{28A0092B-C50C-407E-A947-70E740481C1C}">
                <a14:useLocalDpi xmlns="" xmlns:a14="http://schemas.microsoft.com/office/drawing/2010/main" val="0"/>
              </a:ext>
            </a:extLst>
          </a:blip>
          <a:srcRect/>
          <a:stretch>
            <a:fillRect/>
          </a:stretch>
        </p:blipFill>
        <p:spPr bwMode="auto">
          <a:xfrm>
            <a:off x="2895600" y="2971800"/>
            <a:ext cx="2971800" cy="2286000"/>
          </a:xfrm>
          <a:prstGeom prst="rect">
            <a:avLst/>
          </a:prstGeom>
          <a:noFill/>
          <a:ln>
            <a:noFill/>
          </a:ln>
        </p:spPr>
      </p:pic>
      <p:sp>
        <p:nvSpPr>
          <p:cNvPr id="2" name="TextBox 1"/>
          <p:cNvSpPr txBox="1"/>
          <p:nvPr/>
        </p:nvSpPr>
        <p:spPr>
          <a:xfrm>
            <a:off x="1104899" y="52324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19" name="TextBox 18"/>
          <p:cNvSpPr txBox="1"/>
          <p:nvPr/>
        </p:nvSpPr>
        <p:spPr>
          <a:xfrm>
            <a:off x="3962400" y="52578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20" name="TextBox 19"/>
          <p:cNvSpPr txBox="1"/>
          <p:nvPr/>
        </p:nvSpPr>
        <p:spPr>
          <a:xfrm>
            <a:off x="6934200" y="522222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pic>
        <p:nvPicPr>
          <p:cNvPr id="29" name="Picture 28" descr="bien-bao-cam-112"/>
          <p:cNvPicPr/>
          <p:nvPr/>
        </p:nvPicPr>
        <p:blipFill>
          <a:blip r:embed="rId4">
            <a:extLst>
              <a:ext uri="{BEBA8EAE-BF5A-486C-A8C5-ECC9F3942E4B}">
                <a14:imgProps xmlns="" xmlns:a14="http://schemas.microsoft.com/office/drawing/2010/main">
                  <a14:imgLayer r:embed="rId5">
                    <a14:imgEffect>
                      <a14:brightnessContrast bright="31000"/>
                    </a14:imgEffect>
                  </a14:imgLayer>
                </a14:imgProps>
              </a:ext>
              <a:ext uri="{28A0092B-C50C-407E-A947-70E740481C1C}">
                <a14:useLocalDpi xmlns="" xmlns:a14="http://schemas.microsoft.com/office/drawing/2010/main" val="0"/>
              </a:ext>
            </a:extLst>
          </a:blip>
          <a:srcRect/>
          <a:stretch>
            <a:fillRect/>
          </a:stretch>
        </p:blipFill>
        <p:spPr bwMode="auto">
          <a:xfrm>
            <a:off x="6248400" y="2971801"/>
            <a:ext cx="2133600" cy="2211070"/>
          </a:xfrm>
          <a:prstGeom prst="rect">
            <a:avLst/>
          </a:prstGeom>
          <a:noFill/>
          <a:ln>
            <a:noFill/>
          </a:ln>
        </p:spPr>
      </p:pic>
      <p:pic>
        <p:nvPicPr>
          <p:cNvPr id="15" name="Picture 14" descr="C:\Users\F31208\Desktop\Cam di nguoc chieu.pn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71500" y="3048000"/>
            <a:ext cx="2247900" cy="2267584"/>
          </a:xfrm>
          <a:prstGeom prst="rect">
            <a:avLst/>
          </a:prstGeom>
          <a:noFill/>
          <a:ln>
            <a:noFill/>
          </a:ln>
        </p:spPr>
      </p:pic>
    </p:spTree>
    <p:extLst>
      <p:ext uri="{BB962C8B-B14F-4D97-AF65-F5344CB8AC3E}">
        <p14:creationId xmlns="" xmlns:p14="http://schemas.microsoft.com/office/powerpoint/2010/main" val="14969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49</a:t>
            </a:fld>
            <a:endParaRPr lang="en-US" altLang="en-US"/>
          </a:p>
        </p:txBody>
      </p:sp>
      <p:sp>
        <p:nvSpPr>
          <p:cNvPr id="6" name="Rectangle 5"/>
          <p:cNvSpPr>
            <a:spLocks noChangeArrowheads="1"/>
          </p:cNvSpPr>
          <p:nvPr/>
        </p:nvSpPr>
        <p:spPr bwMode="auto">
          <a:xfrm>
            <a:off x="304800" y="1245513"/>
            <a:ext cx="7620000" cy="430887"/>
          </a:xfrm>
          <a:prstGeom prst="rect">
            <a:avLst/>
          </a:prstGeom>
          <a:noFill/>
          <a:ln w="9525">
            <a:noFill/>
            <a:miter lim="800000"/>
            <a:headEnd/>
            <a:tailEnd/>
          </a:ln>
        </p:spPr>
        <p:txBody>
          <a:bodyPr wrap="square">
            <a:spAutoFit/>
          </a:bodyPr>
          <a:lstStyle/>
          <a:p>
            <a:r>
              <a:rPr lang="vi-VN" sz="2200" b="1" u="sng" dirty="0" smtClean="0">
                <a:solidFill>
                  <a:srgbClr val="215968"/>
                </a:solidFill>
                <a:latin typeface="Tahoma" pitchFamily="34" charset="0"/>
                <a:cs typeface="Tahoma" pitchFamily="34" charset="0"/>
              </a:rPr>
              <a:t>2</a:t>
            </a:r>
            <a:r>
              <a:rPr lang="vi-VN" sz="2200" b="1" u="sng" dirty="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Tình</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huống</a:t>
            </a:r>
            <a:endParaRPr lang="en-US" sz="2200" b="1" u="sng"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smtClean="0">
                <a:solidFill>
                  <a:schemeClr val="tx2">
                    <a:lumMod val="75000"/>
                  </a:schemeClr>
                </a:solidFill>
              </a:rPr>
              <a:t>huống</a:t>
            </a:r>
            <a:endParaRPr lang="en-US" sz="2400" b="1" dirty="0">
              <a:solidFill>
                <a:schemeClr val="tx2">
                  <a:lumMod val="75000"/>
                </a:schemeClr>
              </a:solidFill>
            </a:endParaRPr>
          </a:p>
        </p:txBody>
      </p:sp>
      <p:grpSp>
        <p:nvGrpSpPr>
          <p:cNvPr id="11" name="Group 10"/>
          <p:cNvGrpSpPr/>
          <p:nvPr/>
        </p:nvGrpSpPr>
        <p:grpSpPr>
          <a:xfrm>
            <a:off x="6676773" y="2667000"/>
            <a:ext cx="2292350" cy="3757613"/>
            <a:chOff x="6676773" y="2667000"/>
            <a:chExt cx="2292350" cy="3757613"/>
          </a:xfrm>
        </p:grpSpPr>
        <p:pic>
          <p:nvPicPr>
            <p:cNvPr id="12"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3" name="Picture 12"/>
            <p:cNvPicPr>
              <a:picLocks noChangeAspect="1"/>
            </p:cNvPicPr>
            <p:nvPr/>
          </p:nvPicPr>
          <p:blipFill>
            <a:blip r:embed="rId4"/>
            <a:stretch>
              <a:fillRect/>
            </a:stretch>
          </p:blipFill>
          <p:spPr>
            <a:xfrm>
              <a:off x="7162800" y="2667000"/>
              <a:ext cx="438150" cy="200025"/>
            </a:xfrm>
            <a:prstGeom prst="rect">
              <a:avLst/>
            </a:prstGeom>
          </p:spPr>
        </p:pic>
        <p:pic>
          <p:nvPicPr>
            <p:cNvPr id="14" name="Picture 13"/>
            <p:cNvPicPr>
              <a:picLocks noChangeAspect="1"/>
            </p:cNvPicPr>
            <p:nvPr/>
          </p:nvPicPr>
          <p:blipFill>
            <a:blip r:embed="rId4"/>
            <a:stretch>
              <a:fillRect/>
            </a:stretch>
          </p:blipFill>
          <p:spPr>
            <a:xfrm>
              <a:off x="6943724" y="6124575"/>
              <a:ext cx="657225" cy="300038"/>
            </a:xfrm>
            <a:prstGeom prst="rect">
              <a:avLst/>
            </a:prstGeom>
          </p:spPr>
        </p:pic>
      </p:grpSp>
      <p:sp>
        <p:nvSpPr>
          <p:cNvPr id="10" name="Rounded Rectangular Callout 9"/>
          <p:cNvSpPr/>
          <p:nvPr/>
        </p:nvSpPr>
        <p:spPr>
          <a:xfrm>
            <a:off x="304801" y="1981199"/>
            <a:ext cx="6248400" cy="3160415"/>
          </a:xfrm>
          <a:prstGeom prst="wedgeRoundRectCallout">
            <a:avLst>
              <a:gd name="adj1" fmla="val 51821"/>
              <a:gd name="adj2" fmla="val 27260"/>
              <a:gd name="adj3" fmla="val 16667"/>
            </a:avLst>
          </a:prstGeom>
          <a:solidFill>
            <a:srgbClr val="92D050"/>
          </a:solidFill>
          <a:ln w="25400">
            <a:noFill/>
            <a:miter lim="800000"/>
            <a:headEnd/>
            <a:tailEnd/>
          </a:ln>
        </p:spPr>
        <p:txBody>
          <a:bodyPr anchor="ctr"/>
          <a:lstStyle/>
          <a:p>
            <a:pPr algn="just">
              <a:lnSpc>
                <a:spcPct val="150000"/>
              </a:lnSpc>
              <a:spcBef>
                <a:spcPts val="1000"/>
              </a:spcBef>
              <a:spcAft>
                <a:spcPts val="300"/>
              </a:spcAft>
              <a:tabLst>
                <a:tab pos="215900" algn="l"/>
              </a:tabLst>
            </a:pPr>
            <a:r>
              <a:rPr lang="en-US" sz="2400" dirty="0" err="1">
                <a:solidFill>
                  <a:srgbClr val="1F497D">
                    <a:lumMod val="75000"/>
                  </a:srgbClr>
                </a:solidFill>
                <a:latin typeface="Tahoma" pitchFamily="34" charset="0"/>
                <a:cs typeface="Tahoma" pitchFamily="34" charset="0"/>
              </a:rPr>
              <a:t>Tại</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một</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ngã</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ba</a:t>
            </a:r>
            <a:r>
              <a:rPr lang="en-US" sz="2400" dirty="0">
                <a:solidFill>
                  <a:srgbClr val="1F497D">
                    <a:lumMod val="75000"/>
                  </a:srgbClr>
                </a:solidFill>
                <a:latin typeface="Tahoma" pitchFamily="34" charset="0"/>
                <a:cs typeface="Tahoma" pitchFamily="34" charset="0"/>
              </a:rPr>
              <a:t>, </a:t>
            </a:r>
            <a:r>
              <a:rPr lang="vi-VN" sz="2400" dirty="0">
                <a:solidFill>
                  <a:srgbClr val="1F497D">
                    <a:lumMod val="75000"/>
                  </a:srgbClr>
                </a:solidFill>
                <a:latin typeface="Tahoma" pitchFamily="34" charset="0"/>
                <a:cs typeface="Tahoma" pitchFamily="34" charset="0"/>
              </a:rPr>
              <a:t>đèn xanh </a:t>
            </a:r>
            <a:r>
              <a:rPr lang="en-US" sz="2400" dirty="0" err="1">
                <a:solidFill>
                  <a:srgbClr val="1F497D">
                    <a:lumMod val="75000"/>
                  </a:srgbClr>
                </a:solidFill>
                <a:latin typeface="Tahoma" pitchFamily="34" charset="0"/>
                <a:cs typeface="Tahoma" pitchFamily="34" charset="0"/>
              </a:rPr>
              <a:t>bật</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lên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có</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một</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thiếu</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niên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đỗ</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xe</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đạp</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trước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vạch</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dừng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để</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chờ</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bạn</a:t>
            </a:r>
            <a:r>
              <a:rPr lang="en-US" sz="2400" dirty="0">
                <a:solidFill>
                  <a:srgbClr val="1F497D">
                    <a:lumMod val="75000"/>
                  </a:srgbClr>
                </a:solidFill>
                <a:latin typeface="Tahoma" pitchFamily="34" charset="0"/>
                <a:cs typeface="Tahoma" pitchFamily="34" charset="0"/>
              </a:rPr>
              <a:t>. </a:t>
            </a:r>
          </a:p>
          <a:p>
            <a:pPr algn="just">
              <a:lnSpc>
                <a:spcPct val="150000"/>
              </a:lnSpc>
              <a:spcBef>
                <a:spcPts val="1000"/>
              </a:spcBef>
              <a:spcAft>
                <a:spcPts val="300"/>
              </a:spcAft>
              <a:tabLst>
                <a:tab pos="215900" algn="l"/>
              </a:tabLst>
            </a:pPr>
            <a:r>
              <a:rPr lang="en-US" sz="2400" b="1" dirty="0" err="1">
                <a:solidFill>
                  <a:srgbClr val="1F497D">
                    <a:lumMod val="75000"/>
                  </a:srgbClr>
                </a:solidFill>
                <a:latin typeface="Tahoma" pitchFamily="34" charset="0"/>
                <a:cs typeface="Tahoma" pitchFamily="34" charset="0"/>
              </a:rPr>
              <a:t>Hỏi</a:t>
            </a:r>
            <a:r>
              <a:rPr lang="en-US" sz="2400" b="1" dirty="0">
                <a:solidFill>
                  <a:srgbClr val="1F497D">
                    <a:lumMod val="75000"/>
                  </a:srgbClr>
                </a:solidFill>
                <a:latin typeface="Tahoma" pitchFamily="34" charset="0"/>
                <a:cs typeface="Tahoma" pitchFamily="34" charset="0"/>
              </a:rPr>
              <a:t>: </a:t>
            </a:r>
            <a:r>
              <a:rPr lang="en-US" sz="2400" dirty="0">
                <a:solidFill>
                  <a:srgbClr val="1F497D">
                    <a:lumMod val="75000"/>
                  </a:srgbClr>
                </a:solidFill>
                <a:latin typeface="Tahoma" pitchFamily="34" charset="0"/>
                <a:cs typeface="Tahoma" pitchFamily="34" charset="0"/>
              </a:rPr>
              <a:t>Theo </a:t>
            </a:r>
            <a:r>
              <a:rPr lang="en-US" sz="2400" dirty="0" err="1">
                <a:solidFill>
                  <a:srgbClr val="1F497D">
                    <a:lumMod val="75000"/>
                  </a:srgbClr>
                </a:solidFill>
                <a:latin typeface="Tahoma" pitchFamily="34" charset="0"/>
                <a:cs typeface="Tahoma" pitchFamily="34" charset="0"/>
              </a:rPr>
              <a:t>em</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trường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hợp</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này</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có</a:t>
            </a:r>
            <a:r>
              <a:rPr lang="en-US" sz="2400" dirty="0">
                <a:solidFill>
                  <a:srgbClr val="1F497D">
                    <a:lumMod val="75000"/>
                  </a:srgbClr>
                </a:solidFill>
                <a:latin typeface="Tahoma" pitchFamily="34" charset="0"/>
                <a:cs typeface="Tahoma" pitchFamily="34" charset="0"/>
              </a:rPr>
              <a:t> vi </a:t>
            </a:r>
            <a:r>
              <a:rPr lang="en-US" sz="2400" dirty="0" err="1">
                <a:solidFill>
                  <a:srgbClr val="1F497D">
                    <a:lumMod val="75000"/>
                  </a:srgbClr>
                </a:solidFill>
                <a:latin typeface="Tahoma" pitchFamily="34" charset="0"/>
                <a:cs typeface="Tahoma" pitchFamily="34" charset="0"/>
              </a:rPr>
              <a:t>phạm</a:t>
            </a:r>
            <a:r>
              <a:rPr lang="en-US" sz="2400" dirty="0">
                <a:solidFill>
                  <a:srgbClr val="1F497D">
                    <a:lumMod val="75000"/>
                  </a:srgbClr>
                </a:solidFill>
                <a:latin typeface="Tahoma" pitchFamily="34" charset="0"/>
                <a:cs typeface="Tahoma" pitchFamily="34" charset="0"/>
              </a:rPr>
              <a:t> </a:t>
            </a:r>
            <a:r>
              <a:rPr lang="en-US" sz="2400" dirty="0" smtClean="0">
                <a:solidFill>
                  <a:srgbClr val="1F497D">
                    <a:lumMod val="75000"/>
                  </a:srgbClr>
                </a:solidFill>
                <a:latin typeface="Tahoma" pitchFamily="34" charset="0"/>
                <a:cs typeface="Tahoma" pitchFamily="34" charset="0"/>
              </a:rPr>
              <a:t>ATGT </a:t>
            </a:r>
            <a:r>
              <a:rPr lang="en-US" sz="2400" dirty="0" err="1" smtClean="0">
                <a:solidFill>
                  <a:srgbClr val="1F497D">
                    <a:lumMod val="75000"/>
                  </a:srgbClr>
                </a:solidFill>
                <a:latin typeface="Tahoma" pitchFamily="34" charset="0"/>
                <a:cs typeface="Tahoma" pitchFamily="34" charset="0"/>
              </a:rPr>
              <a:t>không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Vì</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sao</a:t>
            </a:r>
            <a:r>
              <a:rPr lang="en-US" sz="2400" dirty="0">
                <a:solidFill>
                  <a:srgbClr val="1F497D">
                    <a:lumMod val="75000"/>
                  </a:srgbClr>
                </a:solidFill>
                <a:latin typeface="Tahoma" pitchFamily="34" charset="0"/>
                <a:cs typeface="Tahoma" pitchFamily="34" charset="0"/>
              </a:rPr>
              <a:t>? </a:t>
            </a:r>
          </a:p>
        </p:txBody>
      </p:sp>
    </p:spTree>
    <p:extLst>
      <p:ext uri="{BB962C8B-B14F-4D97-AF65-F5344CB8AC3E}">
        <p14:creationId xmlns="" xmlns:p14="http://schemas.microsoft.com/office/powerpoint/2010/main" val="35593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5</a:t>
            </a:fld>
            <a:endParaRPr lang="en-US" altLang="en-US"/>
          </a:p>
        </p:txBody>
      </p:sp>
      <p:sp>
        <p:nvSpPr>
          <p:cNvPr id="29699" name="Rectangle 10"/>
          <p:cNvSpPr>
            <a:spLocks noChangeArrowheads="1"/>
          </p:cNvSpPr>
          <p:nvPr/>
        </p:nvSpPr>
        <p:spPr bwMode="auto">
          <a:xfrm>
            <a:off x="685800" y="1639888"/>
            <a:ext cx="8382000" cy="430887"/>
          </a:xfrm>
          <a:prstGeom prst="rect">
            <a:avLst/>
          </a:prstGeom>
          <a:noFill/>
          <a:ln w="9525">
            <a:noFill/>
            <a:miter lim="800000"/>
            <a:headEnd/>
            <a:tailEnd/>
          </a:ln>
        </p:spPr>
        <p:txBody>
          <a:bodyPr>
            <a:spAutoFit/>
          </a:bodyPr>
          <a:lstStyle/>
          <a:p>
            <a:pPr eaLnBrk="1" hangingPunct="1">
              <a:buFont typeface="Arial" charset="0"/>
              <a:buNone/>
            </a:pPr>
            <a:r>
              <a:rPr lang="en-US" sz="2200" dirty="0" err="1">
                <a:solidFill>
                  <a:srgbClr val="000000"/>
                </a:solidFill>
                <a:latin typeface="Tahoma" pitchFamily="34" charset="0"/>
                <a:cs typeface="Tahoma" pitchFamily="34" charset="0"/>
              </a:rPr>
              <a:t>Nêu</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được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khái</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niệm</a:t>
            </a:r>
            <a:r>
              <a:rPr lang="en-US" sz="2200" dirty="0">
                <a:solidFill>
                  <a:srgbClr val="000000"/>
                </a:solidFill>
                <a:latin typeface="Tahoma" pitchFamily="34" charset="0"/>
                <a:cs typeface="Tahoma" pitchFamily="34" charset="0"/>
              </a:rPr>
              <a:t> </a:t>
            </a:r>
            <a:r>
              <a:rPr lang="en-US" sz="2200" dirty="0" err="1" smtClean="0">
                <a:solidFill>
                  <a:srgbClr val="000000"/>
                </a:solidFill>
                <a:latin typeface="Tahoma" pitchFamily="34" charset="0"/>
                <a:cs typeface="Tahoma" pitchFamily="34" charset="0"/>
              </a:rPr>
              <a:t>và</a:t>
            </a:r>
            <a:r>
              <a:rPr lang="en-US" sz="2200" dirty="0">
                <a:solidFill>
                  <a:srgbClr val="000000"/>
                </a:solidFill>
                <a:latin typeface="Tahoma" pitchFamily="34" charset="0"/>
                <a:cs typeface="Tahoma" pitchFamily="34" charset="0"/>
              </a:rPr>
              <a:t> ý </a:t>
            </a:r>
            <a:r>
              <a:rPr lang="en-US" sz="2200" dirty="0" err="1" smtClean="0">
                <a:solidFill>
                  <a:srgbClr val="000000"/>
                </a:solidFill>
                <a:latin typeface="Tahoma" pitchFamily="34" charset="0"/>
                <a:cs typeface="Tahoma" pitchFamily="34" charset="0"/>
              </a:rPr>
              <a:t>nghĩa</a:t>
            </a:r>
            <a:r>
              <a:rPr lang="en-US" sz="2200" dirty="0" smtClean="0">
                <a:solidFill>
                  <a:srgbClr val="000000"/>
                </a:solidFill>
                <a:latin typeface="Tahoma" pitchFamily="34" charset="0"/>
                <a:cs typeface="Tahoma" pitchFamily="34" charset="0"/>
              </a:rPr>
              <a:t> </a:t>
            </a:r>
            <a:r>
              <a:rPr lang="en-US" sz="2200" dirty="0" err="1" smtClean="0">
                <a:solidFill>
                  <a:srgbClr val="000000"/>
                </a:solidFill>
                <a:latin typeface="Tahoma" pitchFamily="34" charset="0"/>
                <a:cs typeface="Tahoma" pitchFamily="34" charset="0"/>
              </a:rPr>
              <a:t>văn</a:t>
            </a:r>
            <a:r>
              <a:rPr lang="en-US" sz="2200" dirty="0" smtClean="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hóa</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giao</a:t>
            </a:r>
            <a:r>
              <a:rPr lang="en-US" sz="2200" dirty="0">
                <a:solidFill>
                  <a:srgbClr val="000000"/>
                </a:solidFill>
                <a:latin typeface="Tahoma" pitchFamily="34" charset="0"/>
                <a:cs typeface="Tahoma" pitchFamily="34" charset="0"/>
              </a:rPr>
              <a:t> </a:t>
            </a:r>
            <a:r>
              <a:rPr lang="en-US" sz="2200" dirty="0" err="1" smtClean="0">
                <a:solidFill>
                  <a:srgbClr val="000000"/>
                </a:solidFill>
                <a:latin typeface="Tahoma" pitchFamily="34" charset="0"/>
                <a:cs typeface="Tahoma" pitchFamily="34" charset="0"/>
              </a:rPr>
              <a:t>thông</a:t>
            </a:r>
            <a:r>
              <a:rPr lang="en-US" sz="2200" dirty="0" smtClean="0">
                <a:solidFill>
                  <a:srgbClr val="000000"/>
                </a:solidFill>
                <a:latin typeface="Tahoma" pitchFamily="34" charset="0"/>
                <a:cs typeface="Tahoma" pitchFamily="34" charset="0"/>
              </a:rPr>
              <a:t>.</a:t>
            </a:r>
            <a:endParaRPr lang="en-US" altLang="en-US" sz="2200" dirty="0">
              <a:solidFill>
                <a:srgbClr val="000000"/>
              </a:solidFill>
              <a:latin typeface="Tahoma" pitchFamily="34" charset="0"/>
              <a:cs typeface="Tahoma" pitchFamily="34" charset="0"/>
            </a:endParaRPr>
          </a:p>
        </p:txBody>
      </p:sp>
      <p:sp>
        <p:nvSpPr>
          <p:cNvPr id="13" name="Oval 12"/>
          <p:cNvSpPr/>
          <p:nvPr/>
        </p:nvSpPr>
        <p:spPr>
          <a:xfrm>
            <a:off x="457200" y="17526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355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7261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573959"/>
            <a:ext cx="8382000" cy="769441"/>
          </a:xfrm>
          <a:prstGeom prst="rect">
            <a:avLst/>
          </a:prstGeom>
          <a:noFill/>
          <a:ln w="9525">
            <a:noFill/>
            <a:miter lim="800000"/>
            <a:headEnd/>
            <a:tailEnd/>
          </a:ln>
        </p:spPr>
        <p:txBody>
          <a:bodyPr wrap="square">
            <a:spAutoFit/>
          </a:bodyPr>
          <a:lstStyle/>
          <a:p>
            <a:pPr eaLnBrk="1" hangingPunct="1"/>
            <a:r>
              <a:rPr lang="en-US" sz="2200" dirty="0" err="1">
                <a:solidFill>
                  <a:srgbClr val="000000"/>
                </a:solidFill>
                <a:latin typeface="Tahoma" pitchFamily="34" charset="0"/>
                <a:cs typeface="Tahoma" pitchFamily="34" charset="0"/>
              </a:rPr>
              <a:t>Vận</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dụng</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được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kiến</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thức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đã</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học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được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để</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tuyên</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truyền</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mọi</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người</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cùng</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thực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hiện</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văn</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hóa</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giao</a:t>
            </a:r>
            <a:r>
              <a:rPr lang="en-US" sz="2200" dirty="0">
                <a:solidFill>
                  <a:srgbClr val="000000"/>
                </a:solidFill>
                <a:latin typeface="Tahoma" pitchFamily="34" charset="0"/>
                <a:cs typeface="Tahoma" pitchFamily="34" charset="0"/>
              </a:rPr>
              <a:t> </a:t>
            </a:r>
            <a:r>
              <a:rPr lang="en-US" sz="2200" dirty="0" err="1" smtClean="0">
                <a:solidFill>
                  <a:srgbClr val="000000"/>
                </a:solidFill>
                <a:latin typeface="Tahoma" pitchFamily="34" charset="0"/>
                <a:cs typeface="Tahoma" pitchFamily="34" charset="0"/>
              </a:rPr>
              <a:t>thông</a:t>
            </a:r>
            <a:r>
              <a:rPr lang="en-US" altLang="en-US" sz="2200" dirty="0" smtClean="0">
                <a:solidFill>
                  <a:srgbClr val="000000"/>
                </a:solidFill>
                <a:latin typeface="Tahoma" pitchFamily="34" charset="0"/>
                <a:cs typeface="Tahoma" pitchFamily="34" charset="0"/>
              </a:rPr>
              <a:t>.</a:t>
            </a:r>
            <a:endParaRPr lang="en-US" altLang="en-US" sz="2200" dirty="0">
              <a:solidFill>
                <a:srgbClr val="000000"/>
              </a:solidFill>
              <a:latin typeface="Tahoma" pitchFamily="34" charset="0"/>
              <a:cs typeface="Tahoma" pitchFamily="34" charset="0"/>
            </a:endParaRPr>
          </a:p>
        </p:txBody>
      </p:sp>
      <p:sp>
        <p:nvSpPr>
          <p:cNvPr id="29710" name="Rectangle 16"/>
          <p:cNvSpPr>
            <a:spLocks noChangeArrowheads="1"/>
          </p:cNvSpPr>
          <p:nvPr/>
        </p:nvSpPr>
        <p:spPr bwMode="auto">
          <a:xfrm>
            <a:off x="685800" y="2623046"/>
            <a:ext cx="8229600" cy="830997"/>
          </a:xfrm>
          <a:prstGeom prst="rect">
            <a:avLst/>
          </a:prstGeom>
          <a:noFill/>
          <a:ln w="9525">
            <a:noFill/>
            <a:miter lim="800000"/>
            <a:headEnd/>
            <a:tailEnd/>
          </a:ln>
        </p:spPr>
        <p:txBody>
          <a:bodyPr wrap="square">
            <a:spAutoFit/>
          </a:bodyPr>
          <a:lstStyle/>
          <a:p>
            <a:pPr eaLnBrk="1" hangingPunct="1"/>
            <a:r>
              <a:rPr lang="en-US" sz="2400" dirty="0" err="1" smtClean="0"/>
              <a:t>Nâng</a:t>
            </a:r>
            <a:r>
              <a:rPr lang="en-US" sz="2400" dirty="0" smtClean="0"/>
              <a:t> </a:t>
            </a:r>
            <a:r>
              <a:rPr lang="en-US" sz="2400" dirty="0" err="1" smtClean="0"/>
              <a:t>cao</a:t>
            </a:r>
            <a:r>
              <a:rPr lang="en-US" sz="2400" dirty="0" smtClean="0"/>
              <a:t> </a:t>
            </a:r>
            <a:r>
              <a:rPr lang="en-US" sz="2400" dirty="0" err="1" smtClean="0"/>
              <a:t>nhận</a:t>
            </a:r>
            <a:r>
              <a:rPr lang="en-US" sz="2400" dirty="0" smtClean="0"/>
              <a:t> </a:t>
            </a:r>
            <a:r>
              <a:rPr lang="en-US" sz="2400" dirty="0" err="1" smtClean="0"/>
              <a:t>thức</a:t>
            </a:r>
            <a:r>
              <a:rPr lang="en-US" sz="2400" dirty="0" smtClean="0"/>
              <a:t> </a:t>
            </a:r>
            <a:r>
              <a:rPr lang="en-US" sz="2400" dirty="0" err="1" smtClean="0"/>
              <a:t>về</a:t>
            </a:r>
            <a:r>
              <a:rPr lang="en-US" sz="2400" dirty="0" smtClean="0"/>
              <a:t> </a:t>
            </a:r>
            <a:r>
              <a:rPr lang="en-US" sz="2400" dirty="0" err="1" smtClean="0"/>
              <a:t>văn</a:t>
            </a:r>
            <a:r>
              <a:rPr lang="en-US" sz="2400" dirty="0" smtClean="0"/>
              <a:t> </a:t>
            </a:r>
            <a:r>
              <a:rPr lang="en-US" sz="2400" dirty="0" err="1" smtClean="0"/>
              <a:t>hóa</a:t>
            </a:r>
            <a:r>
              <a:rPr lang="en-US" sz="2400" dirty="0" smtClean="0"/>
              <a:t> </a:t>
            </a:r>
            <a:r>
              <a:rPr lang="en-US" sz="2400" dirty="0" err="1" smtClean="0"/>
              <a:t>giao</a:t>
            </a:r>
            <a:r>
              <a:rPr lang="en-US" sz="2400" dirty="0" smtClean="0"/>
              <a:t> </a:t>
            </a:r>
            <a:r>
              <a:rPr lang="en-US" sz="2400" dirty="0" err="1" smtClean="0"/>
              <a:t>thông</a:t>
            </a:r>
            <a:r>
              <a:rPr lang="en-US" sz="2400" dirty="0" smtClean="0"/>
              <a:t> </a:t>
            </a:r>
            <a:r>
              <a:rPr lang="en-US" sz="2400" dirty="0" err="1" smtClean="0"/>
              <a:t>và</a:t>
            </a:r>
            <a:r>
              <a:rPr lang="en-US" sz="2400" dirty="0" smtClean="0"/>
              <a:t> ý </a:t>
            </a:r>
            <a:r>
              <a:rPr lang="en-US" sz="2400" dirty="0" err="1" smtClean="0"/>
              <a:t>thức</a:t>
            </a:r>
            <a:r>
              <a:rPr lang="en-US" sz="2400" dirty="0" smtClean="0"/>
              <a:t> </a:t>
            </a:r>
            <a:r>
              <a:rPr lang="en-US" sz="2400" dirty="0" err="1" smtClean="0"/>
              <a:t>xây</a:t>
            </a:r>
            <a:r>
              <a:rPr lang="en-US" sz="2400" dirty="0" smtClean="0"/>
              <a:t> </a:t>
            </a:r>
            <a:r>
              <a:rPr lang="en-US" sz="2400" dirty="0" err="1" smtClean="0"/>
              <a:t>dựng</a:t>
            </a:r>
            <a:r>
              <a:rPr lang="en-US" sz="2400" dirty="0" smtClean="0"/>
              <a:t> </a:t>
            </a:r>
            <a:r>
              <a:rPr lang="en-US" sz="2400" dirty="0" err="1" smtClean="0"/>
              <a:t>văn</a:t>
            </a:r>
            <a:r>
              <a:rPr lang="en-US" sz="2400" dirty="0" smtClean="0"/>
              <a:t> </a:t>
            </a:r>
            <a:r>
              <a:rPr lang="en-US" sz="2400" dirty="0" err="1" smtClean="0"/>
              <a:t>hóa</a:t>
            </a:r>
            <a:r>
              <a:rPr lang="en-US" sz="2400" dirty="0" smtClean="0"/>
              <a:t> </a:t>
            </a:r>
            <a:r>
              <a:rPr lang="en-US" sz="2400" dirty="0" err="1" smtClean="0"/>
              <a:t>giao</a:t>
            </a:r>
            <a:r>
              <a:rPr lang="en-US" sz="2400" dirty="0" smtClean="0"/>
              <a:t> </a:t>
            </a:r>
            <a:r>
              <a:rPr lang="en-US" sz="2400" dirty="0" err="1" smtClean="0"/>
              <a:t>thông</a:t>
            </a:r>
            <a:r>
              <a:rPr lang="en-US" sz="2400" dirty="0" smtClean="0"/>
              <a:t> </a:t>
            </a:r>
            <a:r>
              <a:rPr lang="en-US" sz="2400" dirty="0" err="1" smtClean="0"/>
              <a:t>của</a:t>
            </a:r>
            <a:r>
              <a:rPr lang="en-US" sz="2400" dirty="0" smtClean="0"/>
              <a:t> </a:t>
            </a:r>
            <a:r>
              <a:rPr lang="en-US" sz="2400" dirty="0" err="1" smtClean="0"/>
              <a:t>mỗi</a:t>
            </a:r>
            <a:r>
              <a:rPr lang="en-US" sz="2400" dirty="0" smtClean="0"/>
              <a:t> </a:t>
            </a:r>
            <a:r>
              <a:rPr lang="en-US" sz="2400" dirty="0" err="1" smtClean="0"/>
              <a:t>mỗi</a:t>
            </a:r>
            <a:r>
              <a:rPr lang="en-US" sz="2400" dirty="0" smtClean="0"/>
              <a:t> </a:t>
            </a:r>
            <a:r>
              <a:rPr lang="en-US" sz="2400" dirty="0" err="1" smtClean="0"/>
              <a:t>cá</a:t>
            </a:r>
            <a:r>
              <a:rPr lang="en-US" sz="2400" dirty="0" smtClean="0"/>
              <a:t> </a:t>
            </a:r>
            <a:r>
              <a:rPr lang="en-US" sz="2400" dirty="0" err="1" smtClean="0"/>
              <a:t>nhân</a:t>
            </a:r>
            <a:r>
              <a:rPr lang="en-US" sz="2400" dirty="0" smtClean="0"/>
              <a:t>.</a:t>
            </a:r>
            <a:endParaRPr lang="en-US" altLang="en-US" sz="2200" dirty="0">
              <a:solidFill>
                <a:srgbClr val="000000"/>
              </a:solidFill>
              <a:latin typeface="Tahoma" pitchFamily="34" charset="0"/>
              <a:cs typeface="Tahoma"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extLst>
      <p:ext uri="{BB962C8B-B14F-4D97-AF65-F5344CB8AC3E}">
        <p14:creationId xmlns="" xmlns:p14="http://schemas.microsoft.com/office/powerpoint/2010/main" val="1692750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699"/>
                                        </p:tgtEl>
                                        <p:attrNameLst>
                                          <p:attrName>style.visibility</p:attrName>
                                        </p:attrNameLst>
                                      </p:cBhvr>
                                      <p:to>
                                        <p:strVal val="visible"/>
                                      </p:to>
                                    </p:set>
                                    <p:anim calcmode="lin" valueType="num">
                                      <p:cBhvr additive="base">
                                        <p:cTn id="16" dur="500" fill="hold"/>
                                        <p:tgtEl>
                                          <p:spTgt spid="29699"/>
                                        </p:tgtEl>
                                        <p:attrNameLst>
                                          <p:attrName>ppt_x</p:attrName>
                                        </p:attrNameLst>
                                      </p:cBhvr>
                                      <p:tavLst>
                                        <p:tav tm="0">
                                          <p:val>
                                            <p:strVal val="#ppt_x"/>
                                          </p:val>
                                        </p:tav>
                                        <p:tav tm="100000">
                                          <p:val>
                                            <p:strVal val="#ppt_x"/>
                                          </p:val>
                                        </p:tav>
                                      </p:tavLst>
                                    </p:anim>
                                    <p:anim calcmode="lin" valueType="num">
                                      <p:cBhvr additive="base">
                                        <p:cTn id="17"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9710"/>
                                        </p:tgtEl>
                                        <p:attrNameLst>
                                          <p:attrName>style.visibility</p:attrName>
                                        </p:attrNameLst>
                                      </p:cBhvr>
                                      <p:to>
                                        <p:strVal val="visible"/>
                                      </p:to>
                                    </p:set>
                                    <p:anim calcmode="lin" valueType="num">
                                      <p:cBhvr additive="base">
                                        <p:cTn id="26" dur="500" fill="hold"/>
                                        <p:tgtEl>
                                          <p:spTgt spid="29710"/>
                                        </p:tgtEl>
                                        <p:attrNameLst>
                                          <p:attrName>ppt_x</p:attrName>
                                        </p:attrNameLst>
                                      </p:cBhvr>
                                      <p:tavLst>
                                        <p:tav tm="0">
                                          <p:val>
                                            <p:strVal val="#ppt_x"/>
                                          </p:val>
                                        </p:tav>
                                        <p:tav tm="100000">
                                          <p:val>
                                            <p:strVal val="#ppt_x"/>
                                          </p:val>
                                        </p:tav>
                                      </p:tavLst>
                                    </p:anim>
                                    <p:anim calcmode="lin" valueType="num">
                                      <p:cBhvr additive="base">
                                        <p:cTn id="27" dur="500" fill="hold"/>
                                        <p:tgtEl>
                                          <p:spTgt spid="297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9709"/>
                                        </p:tgtEl>
                                        <p:attrNameLst>
                                          <p:attrName>style.visibility</p:attrName>
                                        </p:attrNameLst>
                                      </p:cBhvr>
                                      <p:to>
                                        <p:strVal val="visible"/>
                                      </p:to>
                                    </p:set>
                                    <p:anim calcmode="lin" valueType="num">
                                      <p:cBhvr additive="base">
                                        <p:cTn id="36" dur="500" fill="hold"/>
                                        <p:tgtEl>
                                          <p:spTgt spid="29709"/>
                                        </p:tgtEl>
                                        <p:attrNameLst>
                                          <p:attrName>ppt_x</p:attrName>
                                        </p:attrNameLst>
                                      </p:cBhvr>
                                      <p:tavLst>
                                        <p:tav tm="0">
                                          <p:val>
                                            <p:strVal val="#ppt_x"/>
                                          </p:val>
                                        </p:tav>
                                        <p:tav tm="100000">
                                          <p:val>
                                            <p:strVal val="#ppt_x"/>
                                          </p:val>
                                        </p:tav>
                                      </p:tavLst>
                                    </p:anim>
                                    <p:anim calcmode="lin" valueType="num">
                                      <p:cBhvr additive="base">
                                        <p:cTn id="37"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9" grpId="0"/>
      <p:bldP spid="29710" grpId="0"/>
      <p:bldP spid="29712"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50</a:t>
            </a:fld>
            <a:endParaRPr lang="en-US" altLang="en-US"/>
          </a:p>
        </p:txBody>
      </p:sp>
      <p:sp>
        <p:nvSpPr>
          <p:cNvPr id="6" name="Rectangle 5"/>
          <p:cNvSpPr>
            <a:spLocks noChangeArrowheads="1"/>
          </p:cNvSpPr>
          <p:nvPr/>
        </p:nvSpPr>
        <p:spPr bwMode="auto">
          <a:xfrm>
            <a:off x="304800" y="864513"/>
            <a:ext cx="7620000" cy="430887"/>
          </a:xfrm>
          <a:prstGeom prst="rect">
            <a:avLst/>
          </a:prstGeom>
          <a:noFill/>
          <a:ln w="9525">
            <a:noFill/>
            <a:miter lim="800000"/>
            <a:headEnd/>
            <a:tailEnd/>
          </a:ln>
        </p:spPr>
        <p:txBody>
          <a:bodyPr wrap="square">
            <a:spAutoFit/>
          </a:bodyPr>
          <a:lstStyle/>
          <a:p>
            <a:r>
              <a:rPr lang="vi-VN" sz="2200" b="1" u="sng" dirty="0" smtClean="0">
                <a:solidFill>
                  <a:srgbClr val="215968"/>
                </a:solidFill>
                <a:latin typeface="Tahoma" pitchFamily="34" charset="0"/>
                <a:cs typeface="Tahoma" pitchFamily="34" charset="0"/>
              </a:rPr>
              <a:t>2</a:t>
            </a:r>
            <a:r>
              <a:rPr lang="vi-VN" sz="2200" b="1" u="sng" dirty="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Nhận</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diện</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xung</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quanh</a:t>
            </a:r>
            <a:endParaRPr lang="en-US" sz="2200" b="1" u="sng"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D</a:t>
            </a:r>
            <a:r>
              <a:rPr lang="vi-VN"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grpSp>
        <p:nvGrpSpPr>
          <p:cNvPr id="3" name="Group 2"/>
          <p:cNvGrpSpPr/>
          <p:nvPr/>
        </p:nvGrpSpPr>
        <p:grpSpPr>
          <a:xfrm>
            <a:off x="0" y="1663323"/>
            <a:ext cx="2057400" cy="3844925"/>
            <a:chOff x="0" y="1663323"/>
            <a:chExt cx="2057400" cy="3844925"/>
          </a:xfrm>
        </p:grpSpPr>
        <p:pic>
          <p:nvPicPr>
            <p:cNvPr id="11" name="Picture 2"/>
            <p:cNvPicPr>
              <a:picLocks noChangeAspect="1" noChangeArrowheads="1"/>
            </p:cNvPicPr>
            <p:nvPr/>
          </p:nvPicPr>
          <p:blipFill>
            <a:blip r:embed="rId3" cstate="print"/>
            <a:srcRect l="30469" t="56250" r="59375" b="16667"/>
            <a:stretch>
              <a:fillRect/>
            </a:stretch>
          </p:blipFill>
          <p:spPr bwMode="auto">
            <a:xfrm>
              <a:off x="0" y="1698248"/>
              <a:ext cx="2057400" cy="38100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219200" y="1663323"/>
              <a:ext cx="323850" cy="142875"/>
            </a:xfrm>
            <a:prstGeom prst="rect">
              <a:avLst/>
            </a:prstGeom>
          </p:spPr>
        </p:pic>
      </p:grpSp>
      <p:sp>
        <p:nvSpPr>
          <p:cNvPr id="10" name="Rounded Rectangular Callout 9"/>
          <p:cNvSpPr/>
          <p:nvPr/>
        </p:nvSpPr>
        <p:spPr>
          <a:xfrm>
            <a:off x="2590800" y="1637923"/>
            <a:ext cx="6248400" cy="3238877"/>
          </a:xfrm>
          <a:prstGeom prst="wedgeRoundRectCallout">
            <a:avLst>
              <a:gd name="adj1" fmla="val -59693"/>
              <a:gd name="adj2" fmla="val -28367"/>
              <a:gd name="adj3" fmla="val 16667"/>
            </a:avLst>
          </a:prstGeom>
          <a:solidFill>
            <a:srgbClr val="92D050"/>
          </a:solidFill>
          <a:ln w="25400">
            <a:noFill/>
            <a:miter lim="800000"/>
            <a:headEnd/>
            <a:tailEnd/>
          </a:ln>
        </p:spPr>
        <p:txBody>
          <a:bodyPr anchor="ctr"/>
          <a:lstStyle/>
          <a:p>
            <a:pPr>
              <a:lnSpc>
                <a:spcPct val="150000"/>
              </a:lnSpc>
            </a:pPr>
            <a:r>
              <a:rPr lang="en-US" sz="2400" dirty="0" err="1">
                <a:solidFill>
                  <a:srgbClr val="1F497D">
                    <a:lumMod val="75000"/>
                  </a:srgbClr>
                </a:solidFill>
                <a:latin typeface="Tahoma" pitchFamily="34" charset="0"/>
                <a:cs typeface="Tahoma" pitchFamily="34" charset="0"/>
              </a:rPr>
              <a:t>Hãy</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nêu</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nhận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xét</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của</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em</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về</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việc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thực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hiện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hệ</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thống</a:t>
            </a:r>
            <a:r>
              <a:rPr lang="en-US" sz="2400" dirty="0">
                <a:solidFill>
                  <a:srgbClr val="1F497D">
                    <a:lumMod val="75000"/>
                  </a:srgbClr>
                </a:solidFill>
                <a:latin typeface="Tahoma" pitchFamily="34" charset="0"/>
                <a:cs typeface="Tahoma" pitchFamily="34" charset="0"/>
              </a:rPr>
              <a:t> </a:t>
            </a:r>
            <a:r>
              <a:rPr lang="vi-VN" sz="2400" dirty="0" smtClean="0">
                <a:solidFill>
                  <a:srgbClr val="1F497D">
                    <a:lumMod val="75000"/>
                  </a:srgbClr>
                </a:solidFill>
                <a:latin typeface="Tahoma" pitchFamily="34" charset="0"/>
                <a:cs typeface="Tahoma" pitchFamily="34" charset="0"/>
              </a:rPr>
              <a:t>báo hiệu đường bộ </a:t>
            </a:r>
            <a:r>
              <a:rPr lang="en-US" sz="2400" dirty="0" err="1" smtClean="0">
                <a:solidFill>
                  <a:srgbClr val="1F497D">
                    <a:lumMod val="75000"/>
                  </a:srgbClr>
                </a:solidFill>
                <a:latin typeface="Tahoma" pitchFamily="34" charset="0"/>
                <a:cs typeface="Tahoma" pitchFamily="34" charset="0"/>
              </a:rPr>
              <a:t>của</a:t>
            </a:r>
            <a:r>
              <a:rPr lang="en-US" sz="2400" dirty="0" smtClean="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các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bạn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trong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lớp</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trong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trường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và</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của</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những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người</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khác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mà</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em</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biết</a:t>
            </a:r>
            <a:r>
              <a:rPr lang="en-US" sz="2400" dirty="0" smtClean="0">
                <a:solidFill>
                  <a:srgbClr val="1F497D">
                    <a:lumMod val="75000"/>
                  </a:srgbClr>
                </a:solidFill>
                <a:latin typeface="Tahoma" pitchFamily="34" charset="0"/>
                <a:cs typeface="Tahoma" pitchFamily="34" charset="0"/>
              </a:rPr>
              <a:t>.</a:t>
            </a:r>
            <a:endParaRPr lang="en-US" sz="2400" dirty="0">
              <a:solidFill>
                <a:srgbClr val="1F497D">
                  <a:lumMod val="75000"/>
                </a:srgbClr>
              </a:solidFill>
              <a:latin typeface="Tahoma" pitchFamily="34" charset="0"/>
              <a:cs typeface="Tahoma" pitchFamily="34" charset="0"/>
            </a:endParaRPr>
          </a:p>
        </p:txBody>
      </p:sp>
    </p:spTree>
    <p:extLst>
      <p:ext uri="{BB962C8B-B14F-4D97-AF65-F5344CB8AC3E}">
        <p14:creationId xmlns="" xmlns:p14="http://schemas.microsoft.com/office/powerpoint/2010/main" val="29027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4" name="Slide Number Placeholder 6"/>
          <p:cNvSpPr>
            <a:spLocks noGrp="1"/>
          </p:cNvSpPr>
          <p:nvPr>
            <p:ph type="sldNum" sz="quarter" idx="12"/>
          </p:nvPr>
        </p:nvSpPr>
        <p:spPr bwMode="auto">
          <a:noFill/>
          <a:ln>
            <a:miter lim="800000"/>
            <a:headEnd/>
            <a:tailEnd/>
          </a:ln>
        </p:spPr>
        <p:txBody>
          <a:bodyPr/>
          <a:lstStyle/>
          <a:p>
            <a:fld id="{1EEA9A6D-2013-4084-9BE8-48C308EE7AC8}" type="slidenum">
              <a:rPr lang="en-US" altLang="en-US"/>
              <a:pPr/>
              <a:t>51</a:t>
            </a:fld>
            <a:endParaRPr lang="en-US" altLang="en-US"/>
          </a:p>
        </p:txBody>
      </p:sp>
      <p:sp>
        <p:nvSpPr>
          <p:cNvPr id="140297" name="TextBox 15"/>
          <p:cNvSpPr txBox="1">
            <a:spLocks noChangeArrowheads="1"/>
          </p:cNvSpPr>
          <p:nvPr/>
        </p:nvSpPr>
        <p:spPr bwMode="auto">
          <a:xfrm>
            <a:off x="1066800" y="2057400"/>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
        <p:nvSpPr>
          <p:cNvPr id="18" name="Chevron 17"/>
          <p:cNvSpPr/>
          <p:nvPr/>
        </p:nvSpPr>
        <p:spPr>
          <a:xfrm>
            <a:off x="1302126" y="1053070"/>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9" name="Flowchart: Decision 18"/>
          <p:cNvSpPr/>
          <p:nvPr/>
        </p:nvSpPr>
        <p:spPr>
          <a:xfrm>
            <a:off x="621894" y="990600"/>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1959017" y="1066800"/>
            <a:ext cx="6266288" cy="707886"/>
          </a:xfrm>
          <a:prstGeom prst="rect">
            <a:avLst/>
          </a:prstGeom>
        </p:spPr>
        <p:txBody>
          <a:bodyPr wrap="square">
            <a:spAutoFit/>
          </a:bodyPr>
          <a:lstStyle/>
          <a:p>
            <a:pPr lvl="0"/>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đạp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ô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tô</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an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97337" y="1207969"/>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914400" y="2514600"/>
            <a:ext cx="2308183" cy="2632626"/>
            <a:chOff x="1894978" y="2593218"/>
            <a:chExt cx="2308183" cy="2632626"/>
          </a:xfrm>
        </p:grpSpPr>
        <p:sp>
          <p:nvSpPr>
            <p:cNvPr id="23" name="Rectangle 14"/>
            <p:cNvSpPr>
              <a:spLocks noChangeArrowheads="1"/>
            </p:cNvSpPr>
            <p:nvPr/>
          </p:nvSpPr>
          <p:spPr bwMode="auto">
            <a:xfrm>
              <a:off x="1993209" y="2996760"/>
              <a:ext cx="2113538" cy="663258"/>
            </a:xfrm>
            <a:prstGeom prst="rect">
              <a:avLst/>
            </a:prstGeom>
            <a:noFill/>
            <a:ln w="9525">
              <a:noFill/>
              <a:miter lim="800000"/>
              <a:headEnd/>
              <a:tailEnd/>
            </a:ln>
          </p:spPr>
          <p:txBody>
            <a:bodyPr wrap="square">
              <a:spAutoFit/>
            </a:bodyPr>
            <a:lstStyle/>
            <a:p>
              <a:pPr algn="ctr" eaLnBrk="1" hangingPunct="1">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1600" b="1" dirty="0">
                <a:latin typeface="Tahoma" pitchFamily="34" charset="0"/>
                <a:cs typeface="Tahoma" pitchFamily="34" charset="0"/>
              </a:endParaRPr>
            </a:p>
          </p:txBody>
        </p:sp>
        <p:cxnSp>
          <p:nvCxnSpPr>
            <p:cNvPr id="24" name="Straight Connector 23"/>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5" name="Oval 24"/>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irect Access Storage 25"/>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p:cNvSpPr>
              <a:spLocks noChangeArrowheads="1"/>
            </p:cNvSpPr>
            <p:nvPr/>
          </p:nvSpPr>
          <p:spPr bwMode="auto">
            <a:xfrm>
              <a:off x="2061212" y="3467424"/>
              <a:ext cx="2113538" cy="461665"/>
            </a:xfrm>
            <a:prstGeom prst="rect">
              <a:avLst/>
            </a:prstGeom>
            <a:noFill/>
            <a:ln w="9525">
              <a:noFill/>
              <a:miter lim="800000"/>
              <a:headEnd/>
              <a:tailEnd/>
            </a:ln>
          </p:spPr>
          <p:txBody>
            <a:bodyPr wrap="square">
              <a:spAutoFit/>
            </a:bodyPr>
            <a:lstStyle/>
            <a:p>
              <a:pPr algn="ctr" eaLnBrk="1" hangingPunct="1">
                <a:lnSpc>
                  <a:spcPct val="150000"/>
                </a:lnSpc>
              </a:pPr>
              <a:endParaRPr lang="en-US" altLang="en-US" sz="1600" b="1" dirty="0">
                <a:latin typeface="Tahoma" pitchFamily="34" charset="0"/>
                <a:cs typeface="Tahoma" pitchFamily="34" charset="0"/>
              </a:endParaRPr>
            </a:p>
          </p:txBody>
        </p:sp>
        <p:sp>
          <p:nvSpPr>
            <p:cNvPr id="28" name="Rectangle 14"/>
            <p:cNvSpPr>
              <a:spLocks noChangeArrowheads="1"/>
            </p:cNvSpPr>
            <p:nvPr/>
          </p:nvSpPr>
          <p:spPr bwMode="auto">
            <a:xfrm>
              <a:off x="1906489" y="3807967"/>
              <a:ext cx="2113538" cy="507831"/>
            </a:xfrm>
            <a:prstGeom prst="rect">
              <a:avLst/>
            </a:prstGeom>
            <a:noFill/>
            <a:ln w="9525">
              <a:noFill/>
              <a:miter lim="800000"/>
              <a:headEnd/>
              <a:tailEnd/>
            </a:ln>
          </p:spPr>
          <p:txBody>
            <a:bodyPr wrap="square">
              <a:spAutoFit/>
            </a:bodyPr>
            <a:lstStyle/>
            <a:p>
              <a:pPr algn="ctr" eaLnBrk="1" hangingPunct="1">
                <a:lnSpc>
                  <a:spcPct val="150000"/>
                </a:lnSpc>
              </a:pPr>
              <a:r>
                <a:rPr lang="vi-VN" b="1" dirty="0">
                  <a:solidFill>
                    <a:srgbClr val="000000"/>
                  </a:solidFill>
                  <a:latin typeface="Tahoma" pitchFamily="34" charset="0"/>
                  <a:cs typeface="Tahoma" pitchFamily="34" charset="0"/>
                </a:rPr>
                <a:t>Đi bộ an toàn</a:t>
              </a:r>
              <a:endParaRPr lang="en-US" b="1" dirty="0">
                <a:solidFill>
                  <a:srgbClr val="000000"/>
                </a:solidFill>
                <a:latin typeface="Tahoma" pitchFamily="34" charset="0"/>
                <a:cs typeface="Tahoma" pitchFamily="34" charset="0"/>
              </a:endParaRPr>
            </a:p>
          </p:txBody>
        </p:sp>
      </p:grpSp>
      <p:grpSp>
        <p:nvGrpSpPr>
          <p:cNvPr id="29" name="Group 28"/>
          <p:cNvGrpSpPr/>
          <p:nvPr/>
        </p:nvGrpSpPr>
        <p:grpSpPr>
          <a:xfrm>
            <a:off x="3290586" y="2514600"/>
            <a:ext cx="2308183" cy="4249866"/>
            <a:chOff x="4930817" y="1769934"/>
            <a:chExt cx="2308183" cy="4249866"/>
          </a:xfrm>
        </p:grpSpPr>
        <p:sp>
          <p:nvSpPr>
            <p:cNvPr id="30" name="Rectangle 14"/>
            <p:cNvSpPr>
              <a:spLocks noChangeArrowheads="1"/>
            </p:cNvSpPr>
            <p:nvPr/>
          </p:nvSpPr>
          <p:spPr bwMode="auto">
            <a:xfrm>
              <a:off x="5083217" y="4408895"/>
              <a:ext cx="2057400" cy="1323439"/>
            </a:xfrm>
            <a:prstGeom prst="rect">
              <a:avLst/>
            </a:prstGeom>
            <a:noFill/>
            <a:ln w="9525">
              <a:noFill/>
              <a:miter lim="800000"/>
              <a:headEnd/>
              <a:tailEnd/>
            </a:ln>
          </p:spPr>
          <p:txBody>
            <a:bodyPr wrap="square">
              <a:spAutoFit/>
            </a:bodyPr>
            <a:lstStyle/>
            <a:p>
              <a:pPr algn="ctr" eaLnBrk="1" hangingPunct="1"/>
              <a:r>
                <a:rPr lang="vi-VN" sz="2000" b="1" dirty="0">
                  <a:solidFill>
                    <a:srgbClr val="000000"/>
                  </a:solidFill>
                  <a:latin typeface="Tahoma" pitchFamily="34" charset="0"/>
                  <a:cs typeface="Tahoma" pitchFamily="34" charset="0"/>
                </a:rPr>
                <a:t>Một số quy tắc ngồi sau xe đạp, xe máy an toàn</a:t>
              </a:r>
              <a:endParaRPr lang="en-US" sz="2000" b="1" dirty="0">
                <a:solidFill>
                  <a:srgbClr val="000000"/>
                </a:solidFill>
                <a:latin typeface="Tahoma" pitchFamily="34" charset="0"/>
                <a:cs typeface="Tahoma" pitchFamily="34" charset="0"/>
              </a:endParaRPr>
            </a:p>
          </p:txBody>
        </p:sp>
        <p:sp>
          <p:nvSpPr>
            <p:cNvPr id="31" name="Oval 30"/>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33" name="Flowchart: Direct Access Storage 32"/>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4"/>
            <p:cNvSpPr>
              <a:spLocks noChangeArrowheads="1"/>
            </p:cNvSpPr>
            <p:nvPr/>
          </p:nvSpPr>
          <p:spPr bwMode="auto">
            <a:xfrm>
              <a:off x="5083217" y="3779726"/>
              <a:ext cx="2057400" cy="660822"/>
            </a:xfrm>
            <a:prstGeom prst="rect">
              <a:avLst/>
            </a:prstGeom>
            <a:noFill/>
            <a:ln w="9525">
              <a:noFill/>
              <a:miter lim="800000"/>
              <a:headEnd/>
              <a:tailEnd/>
            </a:ln>
          </p:spPr>
          <p:txBody>
            <a:bodyPr wrap="square">
              <a:spAutoFit/>
            </a:bodyPr>
            <a:lstStyle/>
            <a:p>
              <a:pPr algn="ctr" eaLnBrk="1" hangingPunct="1">
                <a:lnSpc>
                  <a:spcPct val="150000"/>
                </a:lnSpc>
              </a:pPr>
              <a:r>
                <a:rPr lang="en-US" alt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2800" dirty="0">
                <a:solidFill>
                  <a:srgbClr val="000099"/>
                </a:solidFill>
                <a:latin typeface="Tahoma" pitchFamily="34" charset="0"/>
                <a:cs typeface="Tahoma" pitchFamily="34" charset="0"/>
              </a:endParaRPr>
            </a:p>
          </p:txBody>
        </p:sp>
      </p:grpSp>
      <p:grpSp>
        <p:nvGrpSpPr>
          <p:cNvPr id="35" name="Group 34"/>
          <p:cNvGrpSpPr/>
          <p:nvPr/>
        </p:nvGrpSpPr>
        <p:grpSpPr>
          <a:xfrm>
            <a:off x="6096000" y="2528034"/>
            <a:ext cx="2308183" cy="3533792"/>
            <a:chOff x="4930817" y="2486008"/>
            <a:chExt cx="2308183" cy="3533792"/>
          </a:xfrm>
        </p:grpSpPr>
        <p:sp>
          <p:nvSpPr>
            <p:cNvPr id="36" name="Rectangle 14"/>
            <p:cNvSpPr>
              <a:spLocks noChangeArrowheads="1"/>
            </p:cNvSpPr>
            <p:nvPr/>
          </p:nvSpPr>
          <p:spPr bwMode="auto">
            <a:xfrm>
              <a:off x="5121492" y="4581111"/>
              <a:ext cx="2041308" cy="1015663"/>
            </a:xfrm>
            <a:prstGeom prst="rect">
              <a:avLst/>
            </a:prstGeom>
            <a:noFill/>
            <a:ln w="9525">
              <a:noFill/>
              <a:miter lim="800000"/>
              <a:headEnd/>
              <a:tailEnd/>
            </a:ln>
          </p:spPr>
          <p:txBody>
            <a:bodyPr wrap="square">
              <a:spAutoFit/>
            </a:bodyPr>
            <a:lstStyle/>
            <a:p>
              <a:pPr algn="ctr" eaLnBrk="1" hangingPunct="1"/>
              <a:r>
                <a:rPr lang="en-US" sz="2000" b="1" dirty="0" err="1">
                  <a:solidFill>
                    <a:srgbClr val="000000"/>
                  </a:solidFill>
                  <a:latin typeface="Tahoma" pitchFamily="34" charset="0"/>
                  <a:cs typeface="Tahoma" pitchFamily="34" charset="0"/>
                </a:rPr>
                <a:t>Quy</a:t>
              </a:r>
              <a:r>
                <a:rPr lang="vi-VN" sz="2000" b="1" dirty="0">
                  <a:solidFill>
                    <a:srgbClr val="000000"/>
                  </a:solidFill>
                  <a:latin typeface="Tahoma" pitchFamily="34" charset="0"/>
                  <a:cs typeface="Tahoma" pitchFamily="34" charset="0"/>
                </a:rPr>
                <a:t> tắc ngồi trong ô tô an toàn</a:t>
              </a:r>
              <a:endParaRPr lang="en-US" sz="2000" b="1" dirty="0">
                <a:solidFill>
                  <a:srgbClr val="000000"/>
                </a:solidFill>
                <a:latin typeface="Tahoma" pitchFamily="34" charset="0"/>
                <a:cs typeface="Tahoma" pitchFamily="34" charset="0"/>
              </a:endParaRPr>
            </a:p>
          </p:txBody>
        </p:sp>
        <p:sp>
          <p:nvSpPr>
            <p:cNvPr id="37" name="Oval 36"/>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9" name="Flowchart: Direct Access Storage 38"/>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4"/>
            <p:cNvSpPr>
              <a:spLocks noChangeArrowheads="1"/>
            </p:cNvSpPr>
            <p:nvPr/>
          </p:nvSpPr>
          <p:spPr bwMode="auto">
            <a:xfrm>
              <a:off x="5197693" y="3792952"/>
              <a:ext cx="1774428" cy="660822"/>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smtClean="0">
                <a:solidFill>
                  <a:srgbClr val="000099"/>
                </a:solidFill>
                <a:latin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anim calcmode="lin" valueType="num">
                                      <p:cBhvr>
                                        <p:cTn id="29" dur="500" fill="hold"/>
                                        <p:tgtEl>
                                          <p:spTgt spid="29"/>
                                        </p:tgtEl>
                                        <p:attrNameLst>
                                          <p:attrName>ppt_x</p:attrName>
                                        </p:attrNameLst>
                                      </p:cBhvr>
                                      <p:tavLst>
                                        <p:tav tm="0">
                                          <p:val>
                                            <p:strVal val="#ppt_x"/>
                                          </p:val>
                                        </p:tav>
                                        <p:tav tm="100000">
                                          <p:val>
                                            <p:strVal val="#ppt_x"/>
                                          </p:val>
                                        </p:tav>
                                      </p:tavLst>
                                    </p:anim>
                                    <p:anim calcmode="lin" valueType="num">
                                      <p:cBhvr>
                                        <p:cTn id="3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anim calcmode="lin" valueType="num">
                                      <p:cBhvr>
                                        <p:cTn id="36" dur="500" fill="hold"/>
                                        <p:tgtEl>
                                          <p:spTgt spid="35"/>
                                        </p:tgtEl>
                                        <p:attrNameLst>
                                          <p:attrName>ppt_x</p:attrName>
                                        </p:attrNameLst>
                                      </p:cBhvr>
                                      <p:tavLst>
                                        <p:tav tm="0">
                                          <p:val>
                                            <p:strVal val="#ppt_x"/>
                                          </p:val>
                                        </p:tav>
                                        <p:tav tm="100000">
                                          <p:val>
                                            <p:strVal val="#ppt_x"/>
                                          </p:val>
                                        </p:tav>
                                      </p:tavLst>
                                    </p:anim>
                                    <p:anim calcmode="lin" valueType="num">
                                      <p:cBhvr>
                                        <p:cTn id="37"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52</a:t>
            </a:fld>
            <a:endParaRPr lang="en-US" altLang="en-US"/>
          </a:p>
        </p:txBody>
      </p:sp>
      <p:sp>
        <p:nvSpPr>
          <p:cNvPr id="29699" name="Rectangle 10"/>
          <p:cNvSpPr>
            <a:spLocks noChangeArrowheads="1"/>
          </p:cNvSpPr>
          <p:nvPr/>
        </p:nvSpPr>
        <p:spPr bwMode="auto">
          <a:xfrm>
            <a:off x="685800" y="1963559"/>
            <a:ext cx="8001000" cy="461665"/>
          </a:xfrm>
          <a:prstGeom prst="rect">
            <a:avLst/>
          </a:prstGeom>
          <a:noFill/>
          <a:ln w="9525">
            <a:noFill/>
            <a:miter lim="800000"/>
            <a:headEnd/>
            <a:tailEnd/>
          </a:ln>
        </p:spPr>
        <p:txBody>
          <a:bodyPr wrap="square">
            <a:spAutoFit/>
          </a:bodyPr>
          <a:lstStyle/>
          <a:p>
            <a:r>
              <a:rPr lang="en-US" sz="2400" dirty="0" err="1"/>
              <a:t>Ghi</a:t>
            </a:r>
            <a:r>
              <a:rPr lang="en-US" sz="2400" dirty="0"/>
              <a:t> </a:t>
            </a:r>
            <a:r>
              <a:rPr lang="en-US" sz="2400" dirty="0" err="1"/>
              <a:t>nhớ</a:t>
            </a:r>
            <a:r>
              <a:rPr lang="en-US" sz="2400" dirty="0"/>
              <a:t> </a:t>
            </a:r>
            <a:r>
              <a:rPr lang="en-US" sz="2400" dirty="0" err="1"/>
              <a:t>và</a:t>
            </a:r>
            <a:r>
              <a:rPr lang="en-US" sz="2400" dirty="0"/>
              <a:t> </a:t>
            </a:r>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a:t>đi</a:t>
            </a:r>
            <a:r>
              <a:rPr lang="en-US" sz="2400" dirty="0"/>
              <a:t> </a:t>
            </a:r>
            <a:r>
              <a:rPr lang="en-US" sz="2400" dirty="0" err="1"/>
              <a:t>bộ</a:t>
            </a:r>
            <a:r>
              <a:rPr lang="en-US" sz="2400" dirty="0"/>
              <a:t> an </a:t>
            </a:r>
            <a:r>
              <a:rPr lang="en-US" sz="2400" dirty="0" err="1"/>
              <a:t>toàn</a:t>
            </a:r>
            <a:r>
              <a:rPr lang="en-US" sz="2400" dirty="0"/>
              <a:t>.</a:t>
            </a:r>
          </a:p>
        </p:txBody>
      </p:sp>
      <p:sp>
        <p:nvSpPr>
          <p:cNvPr id="13" name="Oval 12"/>
          <p:cNvSpPr/>
          <p:nvPr/>
        </p:nvSpPr>
        <p:spPr>
          <a:xfrm>
            <a:off x="457200" y="20762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983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94453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828871"/>
            <a:ext cx="8229600" cy="1200329"/>
          </a:xfrm>
          <a:prstGeom prst="rect">
            <a:avLst/>
          </a:prstGeom>
          <a:noFill/>
          <a:ln w="9525">
            <a:noFill/>
            <a:miter lim="800000"/>
            <a:headEnd/>
            <a:tailEnd/>
          </a:ln>
        </p:spPr>
        <p:txBody>
          <a:bodyPr wrap="square">
            <a:spAutoFit/>
          </a:bodyPr>
          <a:lstStyle/>
          <a:p>
            <a:r>
              <a:rPr lang="en-US" sz="2400" dirty="0" err="1"/>
              <a:t>Có</a:t>
            </a:r>
            <a:r>
              <a:rPr lang="en-US" sz="2400" dirty="0"/>
              <a:t> ý </a:t>
            </a:r>
            <a:r>
              <a:rPr lang="en-US" sz="2400" dirty="0" err="1"/>
              <a:t>thức</a:t>
            </a:r>
            <a:r>
              <a:rPr lang="en-US" sz="2400" dirty="0"/>
              <a:t> </a:t>
            </a:r>
            <a:r>
              <a:rPr lang="en-US" sz="2400" dirty="0" err="1"/>
              <a:t>nhắc</a:t>
            </a:r>
            <a:r>
              <a:rPr lang="en-US" sz="2400" dirty="0"/>
              <a:t> </a:t>
            </a:r>
            <a:r>
              <a:rPr lang="en-US" sz="2400" dirty="0" err="1"/>
              <a:t>nhở</a:t>
            </a:r>
            <a:r>
              <a:rPr lang="en-US" sz="2400" dirty="0"/>
              <a:t>, </a:t>
            </a:r>
            <a:r>
              <a:rPr lang="en-US" sz="2400" dirty="0" err="1"/>
              <a:t>tuyên</a:t>
            </a:r>
            <a:r>
              <a:rPr lang="en-US" sz="2400" dirty="0"/>
              <a:t> </a:t>
            </a:r>
            <a:r>
              <a:rPr lang="en-US" sz="2400" dirty="0" err="1"/>
              <a:t>truyền</a:t>
            </a:r>
            <a:r>
              <a:rPr lang="en-US" sz="2400" dirty="0"/>
              <a:t> </a:t>
            </a:r>
            <a:r>
              <a:rPr lang="en-US" sz="2400" dirty="0" err="1"/>
              <a:t>mọi</a:t>
            </a:r>
            <a:r>
              <a:rPr lang="en-US" sz="2400" dirty="0"/>
              <a:t> </a:t>
            </a:r>
            <a:r>
              <a:rPr lang="en-US" sz="2400" dirty="0" err="1"/>
              <a:t>người</a:t>
            </a:r>
            <a:r>
              <a:rPr lang="en-US" sz="2400" dirty="0"/>
              <a:t> </a:t>
            </a:r>
            <a:r>
              <a:rPr lang="en-US" sz="2400" dirty="0" err="1"/>
              <a:t>cùng</a:t>
            </a:r>
            <a:r>
              <a:rPr lang="en-US" sz="2400" dirty="0"/>
              <a:t>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smtClean="0"/>
              <a:t>đi</a:t>
            </a:r>
            <a:r>
              <a:rPr lang="en-US" sz="2400" dirty="0" smtClean="0"/>
              <a:t> </a:t>
            </a:r>
            <a:r>
              <a:rPr lang="en-US" sz="2400" dirty="0" err="1"/>
              <a:t>bộ</a:t>
            </a:r>
            <a:r>
              <a:rPr lang="en-US" sz="2400" dirty="0"/>
              <a:t> an </a:t>
            </a:r>
            <a:r>
              <a:rPr lang="en-US" sz="2400" dirty="0" err="1"/>
              <a:t>toàn</a:t>
            </a:r>
            <a:r>
              <a:rPr lang="en-US" sz="2400" dirty="0"/>
              <a:t>, </a:t>
            </a:r>
            <a:r>
              <a:rPr lang="en-US" sz="2400" dirty="0" err="1"/>
              <a:t>ngồi</a:t>
            </a:r>
            <a:r>
              <a:rPr lang="en-US" sz="2400" dirty="0"/>
              <a:t> </a:t>
            </a:r>
            <a:r>
              <a:rPr lang="en-US" sz="2400" dirty="0" err="1"/>
              <a:t>sau</a:t>
            </a:r>
            <a:r>
              <a:rPr lang="en-US" sz="2400" dirty="0"/>
              <a:t> </a:t>
            </a:r>
            <a:r>
              <a:rPr lang="en-US" sz="2400" dirty="0" err="1"/>
              <a:t>xe</a:t>
            </a:r>
            <a:r>
              <a:rPr lang="en-US" sz="2400" dirty="0"/>
              <a:t> </a:t>
            </a:r>
            <a:r>
              <a:rPr lang="en-US" sz="2400" dirty="0" err="1"/>
              <a:t>đạp</a:t>
            </a:r>
            <a:r>
              <a:rPr lang="en-US" sz="2400" dirty="0"/>
              <a:t>, </a:t>
            </a:r>
            <a:r>
              <a:rPr lang="en-US" sz="2400" dirty="0" err="1"/>
              <a:t>xe</a:t>
            </a:r>
            <a:r>
              <a:rPr lang="en-US" sz="2400" dirty="0"/>
              <a:t> </a:t>
            </a:r>
            <a:r>
              <a:rPr lang="en-US" sz="2400" dirty="0" err="1"/>
              <a:t>máy</a:t>
            </a:r>
            <a:r>
              <a:rPr lang="en-US" sz="2400" dirty="0"/>
              <a:t> </a:t>
            </a:r>
            <a:r>
              <a:rPr lang="en-US" sz="2400" dirty="0" err="1"/>
              <a:t>và</a:t>
            </a:r>
            <a:r>
              <a:rPr lang="en-US" sz="2400" dirty="0"/>
              <a:t> </a:t>
            </a:r>
            <a:r>
              <a:rPr lang="en-US" sz="2400" dirty="0" err="1"/>
              <a:t>ngồi</a:t>
            </a:r>
            <a:r>
              <a:rPr lang="en-US" sz="2400" dirty="0"/>
              <a:t> </a:t>
            </a:r>
            <a:r>
              <a:rPr lang="en-US" sz="2400" dirty="0" err="1"/>
              <a:t>trong</a:t>
            </a:r>
            <a:r>
              <a:rPr lang="en-US" sz="2400" dirty="0"/>
              <a:t> ô </a:t>
            </a:r>
            <a:r>
              <a:rPr lang="en-US" sz="2400" dirty="0" err="1"/>
              <a:t>tô</a:t>
            </a:r>
            <a:r>
              <a:rPr lang="en-US" sz="2400" dirty="0"/>
              <a:t> an </a:t>
            </a:r>
            <a:r>
              <a:rPr lang="en-US" sz="2400" dirty="0" err="1"/>
              <a:t>toàn</a:t>
            </a:r>
            <a:r>
              <a:rPr lang="en-US" sz="2400" dirty="0"/>
              <a:t>.</a:t>
            </a:r>
          </a:p>
        </p:txBody>
      </p:sp>
      <p:sp>
        <p:nvSpPr>
          <p:cNvPr id="29710" name="Rectangle 16"/>
          <p:cNvSpPr>
            <a:spLocks noChangeArrowheads="1"/>
          </p:cNvSpPr>
          <p:nvPr/>
        </p:nvSpPr>
        <p:spPr bwMode="auto">
          <a:xfrm>
            <a:off x="685800" y="2685871"/>
            <a:ext cx="8229600" cy="830997"/>
          </a:xfrm>
          <a:prstGeom prst="rect">
            <a:avLst/>
          </a:prstGeom>
          <a:noFill/>
          <a:ln w="9525">
            <a:noFill/>
            <a:miter lim="800000"/>
            <a:headEnd/>
            <a:tailEnd/>
          </a:ln>
        </p:spPr>
        <p:txBody>
          <a:bodyPr wrap="square">
            <a:spAutoFit/>
          </a:bodyPr>
          <a:lstStyle/>
          <a:p>
            <a:r>
              <a:rPr lang="en-US" sz="2400" dirty="0" err="1"/>
              <a:t>Nêu</a:t>
            </a:r>
            <a:r>
              <a:rPr lang="en-US" sz="2400" dirty="0"/>
              <a:t> </a:t>
            </a:r>
            <a:r>
              <a:rPr lang="en-US" sz="2400" dirty="0" err="1"/>
              <a:t>và</a:t>
            </a:r>
            <a:r>
              <a:rPr lang="en-US" sz="2400" dirty="0"/>
              <a:t> </a:t>
            </a:r>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a:t>ngồi</a:t>
            </a:r>
            <a:r>
              <a:rPr lang="en-US" sz="2400" dirty="0"/>
              <a:t> </a:t>
            </a:r>
            <a:r>
              <a:rPr lang="en-US" sz="2400" dirty="0" err="1"/>
              <a:t>sau</a:t>
            </a:r>
            <a:r>
              <a:rPr lang="en-US" sz="2400" dirty="0"/>
              <a:t> </a:t>
            </a:r>
            <a:r>
              <a:rPr lang="en-US" sz="2400" dirty="0" err="1"/>
              <a:t>xe</a:t>
            </a:r>
            <a:r>
              <a:rPr lang="en-US" sz="2400" dirty="0"/>
              <a:t> </a:t>
            </a:r>
            <a:r>
              <a:rPr lang="en-US" sz="2400" dirty="0" err="1"/>
              <a:t>đạp</a:t>
            </a:r>
            <a:r>
              <a:rPr lang="en-US" sz="2400" dirty="0"/>
              <a:t>, </a:t>
            </a:r>
            <a:r>
              <a:rPr lang="en-US" sz="2400" dirty="0" err="1"/>
              <a:t>xe</a:t>
            </a:r>
            <a:r>
              <a:rPr lang="en-US" sz="2400" dirty="0"/>
              <a:t> </a:t>
            </a:r>
            <a:r>
              <a:rPr lang="en-US" sz="2400" dirty="0" err="1"/>
              <a:t>máy</a:t>
            </a:r>
            <a:r>
              <a:rPr lang="en-US" sz="2400" dirty="0"/>
              <a:t>, ô </a:t>
            </a:r>
            <a:r>
              <a:rPr lang="en-US" sz="2400" dirty="0" err="1"/>
              <a:t>tô</a:t>
            </a:r>
            <a:r>
              <a:rPr lang="en-US" sz="2400" dirty="0"/>
              <a:t> an </a:t>
            </a:r>
            <a:r>
              <a:rPr lang="en-US" sz="2400" dirty="0" err="1"/>
              <a:t>toàn</a:t>
            </a:r>
            <a:r>
              <a:rPr lang="en-US" sz="2400" dirty="0"/>
              <a:t>.</a:t>
            </a: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extLst>
      <p:ext uri="{BB962C8B-B14F-4D97-AF65-F5344CB8AC3E}">
        <p14:creationId xmlns="" xmlns:p14="http://schemas.microsoft.com/office/powerpoint/2010/main" val="526778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5" name="Rounded Rectangular Callout 4"/>
          <p:cNvSpPr/>
          <p:nvPr/>
        </p:nvSpPr>
        <p:spPr>
          <a:xfrm>
            <a:off x="2590800" y="1637923"/>
            <a:ext cx="6248400" cy="1867277"/>
          </a:xfrm>
          <a:prstGeom prst="wedgeRoundRectCallout">
            <a:avLst>
              <a:gd name="adj1" fmla="val -60303"/>
              <a:gd name="adj2" fmla="val -8643"/>
              <a:gd name="adj3" fmla="val 16667"/>
            </a:avLst>
          </a:prstGeom>
          <a:solidFill>
            <a:srgbClr val="92D050"/>
          </a:solidFill>
          <a:ln w="25400">
            <a:noFill/>
            <a:miter lim="800000"/>
            <a:headEnd/>
            <a:tailEnd/>
          </a:ln>
        </p:spPr>
        <p:txBody>
          <a:bodyPr anchor="ctr"/>
          <a:lstStyle/>
          <a:p>
            <a:r>
              <a:rPr lang="vi-VN" sz="2400" dirty="0"/>
              <a:t>Bằng hiểu biết của bản thân, hãy nêu ý kiến của em về </a:t>
            </a:r>
            <a:r>
              <a:rPr lang="en-US" sz="2400" dirty="0" err="1" smtClean="0"/>
              <a:t>cách</a:t>
            </a:r>
            <a:r>
              <a:rPr lang="en-US" sz="2400" dirty="0" smtClean="0"/>
              <a:t> </a:t>
            </a:r>
            <a:r>
              <a:rPr lang="vi-VN" sz="2400" dirty="0" smtClean="0"/>
              <a:t>đi </a:t>
            </a:r>
            <a:r>
              <a:rPr lang="vi-VN" sz="2400" dirty="0"/>
              <a:t>bộ </a:t>
            </a:r>
            <a:r>
              <a:rPr lang="vi-VN" sz="2400" dirty="0" smtClean="0"/>
              <a:t>hoặc </a:t>
            </a:r>
            <a:r>
              <a:rPr lang="vi-VN" sz="2400" dirty="0"/>
              <a:t>ngồi sau xe đạp, xe máy hoặc ngồi trong ô tô như thế nào là an toàn?</a:t>
            </a:r>
            <a:endParaRPr lang="en-US" sz="2400" dirty="0"/>
          </a:p>
        </p:txBody>
      </p:sp>
      <p:grpSp>
        <p:nvGrpSpPr>
          <p:cNvPr id="6" name="Group 5"/>
          <p:cNvGrpSpPr/>
          <p:nvPr/>
        </p:nvGrpSpPr>
        <p:grpSpPr>
          <a:xfrm>
            <a:off x="0" y="1663323"/>
            <a:ext cx="2057400" cy="3844925"/>
            <a:chOff x="0" y="1663323"/>
            <a:chExt cx="2057400" cy="3844925"/>
          </a:xfrm>
        </p:grpSpPr>
        <p:pic>
          <p:nvPicPr>
            <p:cNvPr id="8" name="Picture 2"/>
            <p:cNvPicPr>
              <a:picLocks noChangeAspect="1" noChangeArrowheads="1"/>
            </p:cNvPicPr>
            <p:nvPr/>
          </p:nvPicPr>
          <p:blipFill>
            <a:blip r:embed="rId2" cstate="print"/>
            <a:srcRect l="30469" t="56250" r="59375" b="16667"/>
            <a:stretch>
              <a:fillRect/>
            </a:stretch>
          </p:blipFill>
          <p:spPr bwMode="auto">
            <a:xfrm>
              <a:off x="0" y="1698248"/>
              <a:ext cx="2057400" cy="3810000"/>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1219200" y="1663323"/>
              <a:ext cx="323850" cy="142875"/>
            </a:xfrm>
            <a:prstGeom prst="rect">
              <a:avLst/>
            </a:prstGeom>
          </p:spPr>
        </p:pic>
      </p:grpSp>
    </p:spTree>
    <p:extLst>
      <p:ext uri="{BB962C8B-B14F-4D97-AF65-F5344CB8AC3E}">
        <p14:creationId xmlns="" xmlns:p14="http://schemas.microsoft.com/office/powerpoint/2010/main" val="15689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54</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3124200" y="838200"/>
            <a:ext cx="4571998"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Quan sát hình ảnh sau </a:t>
            </a:r>
            <a:r>
              <a:rPr lang="vi-VN" sz="2000" i="1" dirty="0" smtClean="0">
                <a:latin typeface="Tahoma" panose="020B0604030504040204" pitchFamily="34" charset="0"/>
                <a:ea typeface="Tahoma" panose="020B0604030504040204" pitchFamily="34" charset="0"/>
                <a:cs typeface="Tahoma" panose="020B0604030504040204" pitchFamily="34" charset="0"/>
              </a:rPr>
              <a:t>đây</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và</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cho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biết</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đi</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bộ</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như</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thế</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nào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là</a:t>
            </a:r>
            <a:r>
              <a:rPr lang="en-US" sz="2000" i="1" dirty="0" smtClean="0">
                <a:latin typeface="Tahoma" panose="020B0604030504040204" pitchFamily="34" charset="0"/>
                <a:ea typeface="Tahoma" panose="020B0604030504040204" pitchFamily="34" charset="0"/>
                <a:cs typeface="Tahoma" panose="020B0604030504040204" pitchFamily="34" charset="0"/>
              </a:rPr>
              <a:t>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r>
              <a:rPr lang="en-US" sz="2000" i="1" dirty="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1676400"/>
            <a:ext cx="6858000" cy="5045075"/>
          </a:xfrm>
          <a:prstGeom prst="rect">
            <a:avLst/>
          </a:prstGeom>
          <a:noFill/>
          <a:ln>
            <a:noFill/>
          </a:ln>
        </p:spPr>
      </p:pic>
    </p:spTree>
    <p:extLst>
      <p:ext uri="{BB962C8B-B14F-4D97-AF65-F5344CB8AC3E}">
        <p14:creationId xmlns="" xmlns:p14="http://schemas.microsoft.com/office/powerpoint/2010/main" val="51013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55</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Rectangle 5"/>
          <p:cNvSpPr/>
          <p:nvPr/>
        </p:nvSpPr>
        <p:spPr>
          <a:xfrm>
            <a:off x="3505200" y="914400"/>
            <a:ext cx="6553200" cy="461665"/>
          </a:xfrm>
          <a:prstGeom prst="rect">
            <a:avLst/>
          </a:prstGeom>
        </p:spPr>
        <p:txBody>
          <a:bodyPr wrap="square">
            <a:spAutoFit/>
          </a:bodyPr>
          <a:lstStyle/>
          <a:p>
            <a:r>
              <a:rPr lang="en-US" sz="2400" i="1" dirty="0" err="1" smtClean="0">
                <a:latin typeface="Tahoma" panose="020B0604030504040204" pitchFamily="34" charset="0"/>
                <a:ea typeface="Tahoma" panose="020B0604030504040204" pitchFamily="34" charset="0"/>
                <a:cs typeface="Tahoma" panose="020B0604030504040204" pitchFamily="34" charset="0"/>
              </a:rPr>
              <a:t>Thông</a:t>
            </a:r>
            <a:r>
              <a:rPr lang="en-US" sz="2400" i="1" dirty="0" smtClean="0">
                <a:latin typeface="Tahoma" panose="020B0604030504040204" pitchFamily="34" charset="0"/>
                <a:ea typeface="Tahoma" panose="020B0604030504040204" pitchFamily="34" charset="0"/>
                <a:cs typeface="Tahoma" panose="020B0604030504040204" pitchFamily="34" charset="0"/>
              </a:rPr>
              <a:t> tin </a:t>
            </a:r>
            <a:r>
              <a:rPr lang="en-US" sz="2400" i="1" dirty="0" err="1" smtClean="0">
                <a:latin typeface="Tahoma" panose="020B0604030504040204" pitchFamily="34" charset="0"/>
                <a:ea typeface="Tahoma" panose="020B0604030504040204" pitchFamily="34" charset="0"/>
                <a:cs typeface="Tahoma" panose="020B0604030504040204" pitchFamily="34" charset="0"/>
              </a:rPr>
              <a:t>về</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cách</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đi</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bộ</a:t>
            </a:r>
            <a:r>
              <a:rPr lang="en-US" sz="2400" i="1" dirty="0" smtClean="0">
                <a:latin typeface="Tahoma" panose="020B0604030504040204" pitchFamily="34" charset="0"/>
                <a:ea typeface="Tahoma" panose="020B0604030504040204" pitchFamily="34" charset="0"/>
                <a:cs typeface="Tahoma" panose="020B0604030504040204" pitchFamily="34" charset="0"/>
              </a:rPr>
              <a:t> an </a:t>
            </a:r>
            <a:r>
              <a:rPr lang="en-US" sz="2400" i="1" dirty="0" err="1" smtClean="0">
                <a:latin typeface="Tahoma" panose="020B0604030504040204" pitchFamily="34" charset="0"/>
                <a:ea typeface="Tahoma" panose="020B0604030504040204" pitchFamily="34" charset="0"/>
                <a:cs typeface="Tahoma" panose="020B0604030504040204" pitchFamily="34" charset="0"/>
              </a:rPr>
              <a:t>toàn</a:t>
            </a:r>
            <a:r>
              <a:rPr lang="en-US" sz="2400" i="1"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p:cNvSpPr/>
          <p:nvPr/>
        </p:nvSpPr>
        <p:spPr>
          <a:xfrm>
            <a:off x="152399" y="2991791"/>
            <a:ext cx="8732484" cy="1489826"/>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3065" y="4849607"/>
            <a:ext cx="8732484" cy="16866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9699" y="1546570"/>
            <a:ext cx="8762999" cy="1271168"/>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7799" y="1542871"/>
            <a:ext cx="7467597" cy="1200329"/>
          </a:xfrm>
          <a:prstGeom prst="rect">
            <a:avLst/>
          </a:prstGeom>
          <a:noFill/>
        </p:spPr>
        <p:txBody>
          <a:bodyPr wrap="square">
            <a:spAutoFit/>
          </a:bodyPr>
          <a:lstStyle/>
          <a:p>
            <a:r>
              <a:rPr lang="vi-VN" dirty="0">
                <a:ea typeface="Tahoma" panose="020B0604030504040204" pitchFamily="34" charset="0"/>
              </a:rPr>
              <a:t>Đi bộ trên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a:t>
            </a:r>
            <a:r>
              <a:rPr lang="vi-VN" dirty="0" smtClean="0">
                <a:ea typeface="Tahoma" panose="020B0604030504040204" pitchFamily="34" charset="0"/>
              </a:rPr>
              <a:t>đường</a:t>
            </a:r>
            <a:r>
              <a:rPr lang="en-US" dirty="0" smtClean="0">
                <a:ea typeface="Tahoma" panose="020B0604030504040204" pitchFamily="34" charset="0"/>
              </a:rPr>
              <a:t>;</a:t>
            </a:r>
            <a:r>
              <a:rPr lang="vi-VN" dirty="0" smtClean="0">
                <a:ea typeface="Tahoma" panose="020B0604030504040204" pitchFamily="34" charset="0"/>
              </a:rPr>
              <a:t> </a:t>
            </a:r>
            <a:r>
              <a:rPr lang="vi-VN" dirty="0">
                <a:ea typeface="Tahoma" panose="020B0604030504040204" pitchFamily="34" charset="0"/>
              </a:rPr>
              <a:t>đường không có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đường phải đi sát mép đường</a:t>
            </a:r>
            <a:r>
              <a:rPr lang="vi-VN" dirty="0" smtClean="0">
                <a:ea typeface="Tahoma" panose="020B0604030504040204" pitchFamily="34" charset="0"/>
              </a:rPr>
              <a:t>.</a:t>
            </a:r>
            <a:endParaRPr lang="en-US" dirty="0" smtClean="0">
              <a:ea typeface="Tahoma" panose="020B0604030504040204" pitchFamily="34" charset="0"/>
            </a:endParaRPr>
          </a:p>
          <a:p>
            <a:r>
              <a:rPr lang="vi-VN" dirty="0" smtClean="0">
                <a:ea typeface="Tahoma" panose="020B0604030504040204" pitchFamily="34" charset="0"/>
              </a:rPr>
              <a:t> </a:t>
            </a:r>
            <a:r>
              <a:rPr lang="vi-VN" dirty="0">
                <a:ea typeface="Tahoma" panose="020B0604030504040204" pitchFamily="34" charset="0"/>
              </a:rPr>
              <a:t>Nghiêm chỉnh chấp hành </a:t>
            </a:r>
            <a:r>
              <a:rPr lang="en-US" dirty="0" err="1" smtClean="0">
                <a:ea typeface="Tahoma" panose="020B0604030504040204" pitchFamily="34" charset="0"/>
              </a:rPr>
              <a:t>hệ</a:t>
            </a:r>
            <a:r>
              <a:rPr lang="en-US" dirty="0" smtClean="0">
                <a:ea typeface="Tahoma" panose="020B0604030504040204" pitchFamily="34" charset="0"/>
              </a:rPr>
              <a:t> </a:t>
            </a:r>
            <a:r>
              <a:rPr lang="en-US" dirty="0" err="1" smtClean="0">
                <a:ea typeface="Tahoma" panose="020B0604030504040204" pitchFamily="34" charset="0"/>
              </a:rPr>
              <a:t>thống</a:t>
            </a:r>
            <a:r>
              <a:rPr lang="en-US" dirty="0" smtClean="0">
                <a:ea typeface="Tahoma" panose="020B0604030504040204" pitchFamily="34" charset="0"/>
              </a:rPr>
              <a:t> </a:t>
            </a:r>
            <a:r>
              <a:rPr lang="en-US" dirty="0" err="1" smtClean="0">
                <a:ea typeface="Tahoma" panose="020B0604030504040204" pitchFamily="34" charset="0"/>
              </a:rPr>
              <a:t>báo</a:t>
            </a:r>
            <a:r>
              <a:rPr lang="en-US" dirty="0" smtClean="0">
                <a:ea typeface="Tahoma" panose="020B0604030504040204" pitchFamily="34" charset="0"/>
              </a:rPr>
              <a:t> </a:t>
            </a:r>
            <a:r>
              <a:rPr lang="en-US" dirty="0" err="1" smtClean="0">
                <a:ea typeface="Tahoma" panose="020B0604030504040204" pitchFamily="34" charset="0"/>
              </a:rPr>
              <a:t>hiệu</a:t>
            </a:r>
            <a:r>
              <a:rPr lang="en-US" dirty="0" smtClean="0">
                <a:ea typeface="Tahoma" panose="020B0604030504040204" pitchFamily="34" charset="0"/>
              </a:rPr>
              <a:t> </a:t>
            </a:r>
            <a:r>
              <a:rPr lang="en-US" dirty="0" err="1" smtClean="0">
                <a:ea typeface="Tahoma" panose="020B0604030504040204" pitchFamily="34" charset="0"/>
              </a:rPr>
              <a:t>giao</a:t>
            </a:r>
            <a:r>
              <a:rPr lang="en-US" dirty="0" smtClean="0">
                <a:ea typeface="Tahoma" panose="020B0604030504040204" pitchFamily="34" charset="0"/>
              </a:rPr>
              <a:t> </a:t>
            </a:r>
            <a:r>
              <a:rPr lang="en-US" dirty="0" err="1" smtClean="0">
                <a:ea typeface="Tahoma" panose="020B0604030504040204" pitchFamily="34" charset="0"/>
              </a:rPr>
              <a:t>thông</a:t>
            </a:r>
            <a:r>
              <a:rPr lang="en-US" dirty="0" smtClean="0">
                <a:ea typeface="Tahoma" panose="020B0604030504040204" pitchFamily="34" charset="0"/>
              </a:rPr>
              <a:t> </a:t>
            </a:r>
            <a:r>
              <a:rPr lang="en-US" dirty="0" err="1" smtClean="0">
                <a:ea typeface="Tahoma" panose="020B0604030504040204" pitchFamily="34" charset="0"/>
              </a:rPr>
              <a:t>đường</a:t>
            </a:r>
            <a:r>
              <a:rPr lang="en-US" dirty="0" smtClean="0">
                <a:ea typeface="Tahoma" panose="020B0604030504040204" pitchFamily="34" charset="0"/>
              </a:rPr>
              <a:t> </a:t>
            </a:r>
            <a:r>
              <a:rPr lang="en-US" dirty="0" err="1" smtClean="0">
                <a:ea typeface="Tahoma" panose="020B0604030504040204" pitchFamily="34" charset="0"/>
              </a:rPr>
              <a:t>bộ</a:t>
            </a:r>
            <a:r>
              <a:rPr lang="vi-VN" dirty="0" smtClean="0">
                <a:ea typeface="Tahoma" panose="020B0604030504040204" pitchFamily="34" charset="0"/>
              </a:rPr>
              <a:t>. </a:t>
            </a:r>
            <a:r>
              <a:rPr lang="vi-VN" dirty="0">
                <a:ea typeface="Tahoma" panose="020B0604030504040204" pitchFamily="34" charset="0"/>
              </a:rPr>
              <a:t>Không đọc sách, nghe nhạc, xem phim khi tham gia giao thông. </a:t>
            </a:r>
            <a:endParaRPr lang="en-US" dirty="0">
              <a:ea typeface="Tahoma" panose="020B0604030504040204" pitchFamily="34" charset="0"/>
            </a:endParaRPr>
          </a:p>
        </p:txBody>
      </p:sp>
      <p:grpSp>
        <p:nvGrpSpPr>
          <p:cNvPr id="15" name="Group 14"/>
          <p:cNvGrpSpPr/>
          <p:nvPr/>
        </p:nvGrpSpPr>
        <p:grpSpPr>
          <a:xfrm>
            <a:off x="-327527" y="1425109"/>
            <a:ext cx="2069039" cy="1289023"/>
            <a:chOff x="-327527" y="1425109"/>
            <a:chExt cx="2069039" cy="1289023"/>
          </a:xfrm>
        </p:grpSpPr>
        <p:grpSp>
          <p:nvGrpSpPr>
            <p:cNvPr id="16" name="Group 15"/>
            <p:cNvGrpSpPr/>
            <p:nvPr/>
          </p:nvGrpSpPr>
          <p:grpSpPr>
            <a:xfrm>
              <a:off x="-327527" y="1425109"/>
              <a:ext cx="2052970" cy="1289023"/>
              <a:chOff x="-327527" y="1425109"/>
              <a:chExt cx="2052970" cy="1289023"/>
            </a:xfrm>
          </p:grpSpPr>
          <p:sp>
            <p:nvSpPr>
              <p:cNvPr id="18" name="Right Triangle 17"/>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grpSp>
        <p:nvGrpSpPr>
          <p:cNvPr id="21" name="Group 20"/>
          <p:cNvGrpSpPr/>
          <p:nvPr/>
        </p:nvGrpSpPr>
        <p:grpSpPr>
          <a:xfrm>
            <a:off x="381000" y="4319397"/>
            <a:ext cx="1201702" cy="2552230"/>
            <a:chOff x="393023" y="2513222"/>
            <a:chExt cx="1201702" cy="2892776"/>
          </a:xfrm>
        </p:grpSpPr>
        <p:grpSp>
          <p:nvGrpSpPr>
            <p:cNvPr id="22" name="Group 21"/>
            <p:cNvGrpSpPr/>
            <p:nvPr/>
          </p:nvGrpSpPr>
          <p:grpSpPr>
            <a:xfrm rot="1176920">
              <a:off x="393023" y="2513222"/>
              <a:ext cx="1201702" cy="2892776"/>
              <a:chOff x="28877" y="1595822"/>
              <a:chExt cx="1201702" cy="2337166"/>
            </a:xfrm>
          </p:grpSpPr>
          <p:sp>
            <p:nvSpPr>
              <p:cNvPr id="24" name="Right Triangle 23"/>
              <p:cNvSpPr/>
              <p:nvPr/>
            </p:nvSpPr>
            <p:spPr>
              <a:xfrm rot="20423080">
                <a:off x="28877" y="3585550"/>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20753745" flipH="1">
                <a:off x="1011504" y="1745782"/>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7543222">
                <a:off x="-662525" y="2584479"/>
                <a:ext cx="2337166" cy="3598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rot="18739511">
              <a:off x="-125441" y="3772349"/>
              <a:ext cx="1924087" cy="369332"/>
            </a:xfrm>
            <a:prstGeom prst="rect">
              <a:avLst/>
            </a:prstGeom>
            <a:noFill/>
          </p:spPr>
          <p:txBody>
            <a:bodyPr wrap="square" rtlCol="0">
              <a:spAutoFit/>
            </a:bodyPr>
            <a:lstStyle/>
            <a:p>
              <a:pPr algn="ctr"/>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33" name="Rectangle 32"/>
          <p:cNvSpPr/>
          <p:nvPr/>
        </p:nvSpPr>
        <p:spPr>
          <a:xfrm>
            <a:off x="1524000" y="3066871"/>
            <a:ext cx="7086600" cy="1354217"/>
          </a:xfrm>
          <a:prstGeom prst="rect">
            <a:avLst/>
          </a:prstGeom>
          <a:noFill/>
        </p:spPr>
        <p:txBody>
          <a:bodyPr wrap="square">
            <a:spAutoFit/>
          </a:bodyPr>
          <a:lstStyle/>
          <a:p>
            <a:pPr algn="just">
              <a:spcBef>
                <a:spcPts val="600"/>
              </a:spcBef>
              <a:spcAft>
                <a:spcPts val="600"/>
              </a:spcAft>
            </a:pPr>
            <a:r>
              <a:rPr lang="en-US" dirty="0" err="1" smtClean="0">
                <a:ea typeface="Tahoma" panose="020B0604030504040204" pitchFamily="34" charset="0"/>
              </a:rPr>
              <a:t>Đi</a:t>
            </a:r>
            <a:r>
              <a:rPr lang="en-US" dirty="0" smtClean="0">
                <a:ea typeface="Tahoma" panose="020B0604030504040204" pitchFamily="34" charset="0"/>
              </a:rPr>
              <a:t> b</a:t>
            </a:r>
            <a:r>
              <a:rPr lang="vi-VN" dirty="0" smtClean="0">
                <a:ea typeface="Tahoma" panose="020B0604030504040204" pitchFamily="34" charset="0"/>
              </a:rPr>
              <a:t>uổi </a:t>
            </a:r>
            <a:r>
              <a:rPr lang="vi-VN" dirty="0">
                <a:ea typeface="Tahoma" panose="020B0604030504040204" pitchFamily="34" charset="0"/>
              </a:rPr>
              <a:t>tối, nên mặc áo sáng màu hoặc áo phản quang để người tham gia giao thông dễ nhận ra em. </a:t>
            </a:r>
            <a:endParaRPr lang="en-US" dirty="0" smtClean="0">
              <a:ea typeface="Tahoma" panose="020B0604030504040204" pitchFamily="34" charset="0"/>
            </a:endParaRPr>
          </a:p>
          <a:p>
            <a:pPr algn="just">
              <a:spcBef>
                <a:spcPts val="600"/>
              </a:spcBef>
              <a:spcAft>
                <a:spcPts val="600"/>
              </a:spcAft>
            </a:pPr>
            <a:r>
              <a:rPr lang="vi-VN" dirty="0" smtClean="0">
                <a:ea typeface="Tahoma" panose="020B0604030504040204" pitchFamily="34" charset="0"/>
              </a:rPr>
              <a:t>Khi đi </a:t>
            </a:r>
            <a:r>
              <a:rPr lang="vi-VN" dirty="0">
                <a:ea typeface="Tahoma" panose="020B0604030504040204" pitchFamily="34" charset="0"/>
              </a:rPr>
              <a:t>cùng bạn bè, cần nhắc nhở khi bạn có hành vi sai trái, không đảm bảo an toàn giao </a:t>
            </a:r>
            <a:r>
              <a:rPr lang="vi-VN" dirty="0" smtClean="0">
                <a:ea typeface="Tahoma" panose="020B0604030504040204" pitchFamily="34" charset="0"/>
              </a:rPr>
              <a:t>thông</a:t>
            </a:r>
            <a:r>
              <a:rPr lang="en-US" dirty="0" smtClean="0">
                <a:ea typeface="Tahoma" panose="020B0604030504040204" pitchFamily="34" charset="0"/>
              </a:rPr>
              <a:t>.</a:t>
            </a:r>
            <a:endParaRPr lang="en-US" dirty="0"/>
          </a:p>
        </p:txBody>
      </p:sp>
      <p:grpSp>
        <p:nvGrpSpPr>
          <p:cNvPr id="34" name="Group 33"/>
          <p:cNvGrpSpPr/>
          <p:nvPr/>
        </p:nvGrpSpPr>
        <p:grpSpPr>
          <a:xfrm>
            <a:off x="-152400" y="2870365"/>
            <a:ext cx="1923136" cy="1562135"/>
            <a:chOff x="-449861" y="1547003"/>
            <a:chExt cx="2291900" cy="1175944"/>
          </a:xfrm>
        </p:grpSpPr>
        <p:grpSp>
          <p:nvGrpSpPr>
            <p:cNvPr id="35" name="Group 34"/>
            <p:cNvGrpSpPr/>
            <p:nvPr/>
          </p:nvGrpSpPr>
          <p:grpSpPr>
            <a:xfrm>
              <a:off x="-449861" y="1547003"/>
              <a:ext cx="2253464" cy="1175944"/>
              <a:chOff x="-449861" y="1547003"/>
              <a:chExt cx="2253464" cy="1175944"/>
            </a:xfrm>
          </p:grpSpPr>
          <p:sp>
            <p:nvSpPr>
              <p:cNvPr id="38" name="Right Triangle 37"/>
              <p:cNvSpPr/>
              <p:nvPr/>
            </p:nvSpPr>
            <p:spPr>
              <a:xfrm rot="509735" flipH="1">
                <a:off x="1407867" y="1547003"/>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77400" y="2591752"/>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9226057">
                <a:off x="-449861" y="1911209"/>
                <a:ext cx="2253464" cy="252350"/>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rot="19272235">
              <a:off x="-197100" y="1854316"/>
              <a:ext cx="2039139" cy="278026"/>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40" name="Rectangle 39"/>
          <p:cNvSpPr/>
          <p:nvPr/>
        </p:nvSpPr>
        <p:spPr>
          <a:xfrm>
            <a:off x="1481136" y="4934163"/>
            <a:ext cx="7255610" cy="1466637"/>
          </a:xfrm>
          <a:prstGeom prst="rect">
            <a:avLst/>
          </a:prstGeom>
          <a:noFill/>
        </p:spPr>
        <p:txBody>
          <a:bodyPr wrap="square">
            <a:spAutoFit/>
          </a:bodyPr>
          <a:lstStyle/>
          <a:p>
            <a:r>
              <a:rPr lang="vi-VN" dirty="0">
                <a:ea typeface="Tahoma" panose="020B0604030504040204" pitchFamily="34" charset="0"/>
              </a:rPr>
              <a:t>Khi qua đường nơi có tín hiệu đèn giao thông hoặc nơi có vạch kẻ đường dành cho người đi bộ qua đường, cần dừng lại trên vỉa hè trước vạch kẻ </a:t>
            </a:r>
            <a:r>
              <a:rPr lang="vi-VN" dirty="0" smtClean="0">
                <a:ea typeface="Tahoma" panose="020B0604030504040204" pitchFamily="34" charset="0"/>
              </a:rPr>
              <a:t>đường, </a:t>
            </a:r>
            <a:r>
              <a:rPr lang="vi-VN" dirty="0">
                <a:ea typeface="Tahoma" panose="020B0604030504040204" pitchFamily="34" charset="0"/>
              </a:rPr>
              <a:t>quan sát các xe </a:t>
            </a:r>
            <a:r>
              <a:rPr lang="en-US" dirty="0" err="1" smtClean="0">
                <a:ea typeface="Tahoma" panose="020B0604030504040204" pitchFamily="34" charset="0"/>
              </a:rPr>
              <a:t>đi</a:t>
            </a:r>
            <a:r>
              <a:rPr lang="en-US" dirty="0" smtClean="0">
                <a:ea typeface="Tahoma" panose="020B0604030504040204" pitchFamily="34" charset="0"/>
              </a:rPr>
              <a:t> </a:t>
            </a:r>
            <a:r>
              <a:rPr lang="en-US" dirty="0" err="1" smtClean="0">
                <a:ea typeface="Tahoma" panose="020B0604030504040204" pitchFamily="34" charset="0"/>
              </a:rPr>
              <a:t>hai</a:t>
            </a:r>
            <a:r>
              <a:rPr lang="en-US" dirty="0" smtClean="0">
                <a:ea typeface="Tahoma" panose="020B0604030504040204" pitchFamily="34" charset="0"/>
              </a:rPr>
              <a:t> </a:t>
            </a:r>
            <a:r>
              <a:rPr lang="en-US" dirty="0" err="1" smtClean="0">
                <a:ea typeface="Tahoma" panose="020B0604030504040204" pitchFamily="34" charset="0"/>
              </a:rPr>
              <a:t>phía</a:t>
            </a:r>
            <a:r>
              <a:rPr lang="vi-VN" dirty="0" smtClean="0">
                <a:ea typeface="Tahoma" panose="020B0604030504040204" pitchFamily="34" charset="0"/>
              </a:rPr>
              <a:t>. </a:t>
            </a:r>
            <a:r>
              <a:rPr lang="vi-VN" dirty="0">
                <a:ea typeface="Tahoma" panose="020B0604030504040204" pitchFamily="34" charset="0"/>
              </a:rPr>
              <a:t>Khi tín hiệu đèn cho người đi bộ sáng màu xanh, nếu thấy an toàn, bước qua đường trên vạch kẻ đường dành cho người đi </a:t>
            </a:r>
            <a:r>
              <a:rPr lang="vi-VN" dirty="0" smtClean="0">
                <a:ea typeface="Tahoma" panose="020B0604030504040204" pitchFamily="34" charset="0"/>
              </a:rPr>
              <a:t>bộ</a:t>
            </a:r>
            <a:r>
              <a:rPr lang="en-US" dirty="0" smtClean="0">
                <a:ea typeface="Tahoma" panose="020B0604030504040204" pitchFamily="34" charset="0"/>
              </a:rPr>
              <a:t> qua </a:t>
            </a:r>
            <a:r>
              <a:rPr lang="en-US" dirty="0" err="1" smtClean="0">
                <a:ea typeface="Tahoma" panose="020B0604030504040204" pitchFamily="34" charset="0"/>
              </a:rPr>
              <a:t>đường</a:t>
            </a:r>
            <a:r>
              <a:rPr lang="en-US" dirty="0" smtClean="0">
                <a:ea typeface="Tahoma" panose="020B0604030504040204" pitchFamily="34" charset="0"/>
              </a:rPr>
              <a:t>.</a:t>
            </a:r>
            <a:endParaRPr lang="en-US" dirty="0">
              <a:ea typeface="Tahoma" panose="020B0604030504040204" pitchFamily="34" charset="0"/>
            </a:endParaRPr>
          </a:p>
        </p:txBody>
      </p:sp>
    </p:spTree>
    <p:extLst>
      <p:ext uri="{BB962C8B-B14F-4D97-AF65-F5344CB8AC3E}">
        <p14:creationId xmlns="" xmlns:p14="http://schemas.microsoft.com/office/powerpoint/2010/main" val="245765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p:bldP spid="33" grpId="0"/>
      <p:bldP spid="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56</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1430"/>
            <a:ext cx="8953499"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a) </a:t>
            </a:r>
            <a:r>
              <a:rPr lang="en-US" sz="2000" i="1" dirty="0" smtClean="0">
                <a:latin typeface="Tahoma" panose="020B0604030504040204" pitchFamily="34" charset="0"/>
                <a:ea typeface="Tahoma" panose="020B0604030504040204" pitchFamily="34" charset="0"/>
                <a:cs typeface="Tahoma" panose="020B0604030504040204" pitchFamily="34" charset="0"/>
              </a:rPr>
              <a:t>Q</a:t>
            </a:r>
            <a:r>
              <a:rPr lang="vi-VN" sz="2000" i="1" dirty="0" smtClean="0">
                <a:latin typeface="Tahoma" panose="020B0604030504040204" pitchFamily="34" charset="0"/>
                <a:ea typeface="Tahoma" panose="020B0604030504040204" pitchFamily="34" charset="0"/>
                <a:cs typeface="Tahoma" panose="020B0604030504040204" pitchFamily="34" charset="0"/>
              </a:rPr>
              <a:t>uan </a:t>
            </a:r>
            <a:r>
              <a:rPr lang="vi-VN" sz="2000" i="1" dirty="0">
                <a:latin typeface="Tahoma" panose="020B0604030504040204" pitchFamily="34" charset="0"/>
                <a:ea typeface="Tahoma" panose="020B0604030504040204" pitchFamily="34" charset="0"/>
                <a:cs typeface="Tahoma" panose="020B0604030504040204" pitchFamily="34" charset="0"/>
              </a:rPr>
              <a:t>sát các hình ảnh sau đây, hãy cho biết những tư thế ngồi sau xe đạp, xe máy nào an toàn và không an toàn? Vì sao?</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1387973227-xe-dap-dien6 24h.jpg"/>
          <p:cNvPicPr/>
          <p:nvPr/>
        </p:nvPicPr>
        <p:blipFill rotWithShape="1">
          <a:blip r:embed="rId3">
            <a:extLst>
              <a:ext uri="{28A0092B-C50C-407E-A947-70E740481C1C}">
                <a14:useLocalDpi xmlns="" xmlns:a14="http://schemas.microsoft.com/office/drawing/2010/main" val="0"/>
              </a:ext>
            </a:extLst>
          </a:blip>
          <a:srcRect l="2791" t="-10" r="27441" b="-1284"/>
          <a:stretch/>
        </p:blipFill>
        <p:spPr>
          <a:xfrm>
            <a:off x="6019800" y="2057400"/>
            <a:ext cx="2209800" cy="1981200"/>
          </a:xfrm>
          <a:prstGeom prst="rect">
            <a:avLst/>
          </a:prstGeom>
        </p:spPr>
      </p:pic>
      <p:pic>
        <p:nvPicPr>
          <p:cNvPr id="8" name="Picture 7" descr="1387973227-xe-dap-dien12.jpg"/>
          <p:cNvPicPr/>
          <p:nvPr/>
        </p:nvPicPr>
        <p:blipFill>
          <a:blip r:embed="rId4" cstate="print">
            <a:extLst>
              <a:ext uri="{28A0092B-C50C-407E-A947-70E740481C1C}">
                <a14:useLocalDpi xmlns="" xmlns:a14="http://schemas.microsoft.com/office/drawing/2010/main" val="0"/>
              </a:ext>
            </a:extLst>
          </a:blip>
          <a:srcRect b="20238"/>
          <a:stretch>
            <a:fillRect/>
          </a:stretch>
        </p:blipFill>
        <p:spPr>
          <a:xfrm>
            <a:off x="890927" y="2081708"/>
            <a:ext cx="2233273" cy="1919249"/>
          </a:xfrm>
          <a:prstGeom prst="rect">
            <a:avLst/>
          </a:prstGeom>
        </p:spPr>
      </p:pic>
      <p:pic>
        <p:nvPicPr>
          <p:cNvPr id="12" name="Picture 11" descr="1387973227-xe-dap-dien5.jpg"/>
          <p:cNvPicPr/>
          <p:nvPr/>
        </p:nvPicPr>
        <p:blipFill rotWithShape="1">
          <a:blip r:embed="rId5">
            <a:extLst>
              <a:ext uri="{28A0092B-C50C-407E-A947-70E740481C1C}">
                <a14:useLocalDpi xmlns="" xmlns:a14="http://schemas.microsoft.com/office/drawing/2010/main" val="0"/>
              </a:ext>
            </a:extLst>
          </a:blip>
          <a:srcRect l="294" t="-191" r="17528" b="1987"/>
          <a:stretch/>
        </p:blipFill>
        <p:spPr>
          <a:xfrm>
            <a:off x="3436125" y="2057401"/>
            <a:ext cx="2133601" cy="1904999"/>
          </a:xfrm>
          <a:prstGeom prst="rect">
            <a:avLst/>
          </a:prstGeom>
        </p:spPr>
      </p:pic>
      <p:pic>
        <p:nvPicPr>
          <p:cNvPr id="13" name="Picture 12"/>
          <p:cNvPicPr/>
          <p:nvPr/>
        </p:nvPicPr>
        <p:blipFill>
          <a:blip r:embed="rId6"/>
          <a:srcRect/>
          <a:stretch>
            <a:fillRect/>
          </a:stretch>
        </p:blipFill>
        <p:spPr bwMode="auto">
          <a:xfrm>
            <a:off x="3429000" y="4498477"/>
            <a:ext cx="2140727" cy="1812330"/>
          </a:xfrm>
          <a:prstGeom prst="rect">
            <a:avLst/>
          </a:prstGeom>
          <a:noFill/>
          <a:ln w="9525">
            <a:noFill/>
            <a:miter lim="800000"/>
            <a:headEnd/>
            <a:tailEnd/>
          </a:ln>
        </p:spPr>
      </p:pic>
      <p:pic>
        <p:nvPicPr>
          <p:cNvPr id="14" name="Picture 13"/>
          <p:cNvPicPr/>
          <p:nvPr/>
        </p:nvPicPr>
        <p:blipFill>
          <a:blip r:embed="rId7">
            <a:extLst>
              <a:ext uri="{28A0092B-C50C-407E-A947-70E740481C1C}">
                <a14:useLocalDpi xmlns="" xmlns:a14="http://schemas.microsoft.com/office/drawing/2010/main" val="0"/>
              </a:ext>
            </a:extLst>
          </a:blip>
          <a:srcRect/>
          <a:stretch>
            <a:fillRect/>
          </a:stretch>
        </p:blipFill>
        <p:spPr bwMode="auto">
          <a:xfrm>
            <a:off x="890927" y="4512270"/>
            <a:ext cx="2233273" cy="1774230"/>
          </a:xfrm>
          <a:prstGeom prst="rect">
            <a:avLst/>
          </a:prstGeom>
          <a:noFill/>
          <a:ln w="9525">
            <a:noFill/>
            <a:miter lim="800000"/>
            <a:headEnd/>
            <a:tailEnd/>
          </a:ln>
        </p:spPr>
      </p:pic>
      <p:pic>
        <p:nvPicPr>
          <p:cNvPr id="15" name="Picture 14"/>
          <p:cNvPicPr/>
          <p:nvPr/>
        </p:nvPicPr>
        <p:blipFill>
          <a:blip r:embed="rId8">
            <a:extLst>
              <a:ext uri="{28A0092B-C50C-407E-A947-70E740481C1C}">
                <a14:useLocalDpi xmlns="" xmlns:a14="http://schemas.microsoft.com/office/drawing/2010/main" val="0"/>
              </a:ext>
            </a:extLst>
          </a:blip>
          <a:srcRect/>
          <a:stretch>
            <a:fillRect/>
          </a:stretch>
        </p:blipFill>
        <p:spPr bwMode="auto">
          <a:xfrm>
            <a:off x="6019800" y="4512270"/>
            <a:ext cx="2209800" cy="1812330"/>
          </a:xfrm>
          <a:prstGeom prst="rect">
            <a:avLst/>
          </a:prstGeom>
          <a:noFill/>
          <a:ln w="9525">
            <a:noFill/>
            <a:miter lim="800000"/>
            <a:headEnd/>
            <a:tailEnd/>
          </a:ln>
        </p:spPr>
      </p:pic>
      <p:sp>
        <p:nvSpPr>
          <p:cNvPr id="16" name="Oval 15"/>
          <p:cNvSpPr/>
          <p:nvPr/>
        </p:nvSpPr>
        <p:spPr>
          <a:xfrm>
            <a:off x="1981200" y="4040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7" name="Oval 16"/>
          <p:cNvSpPr/>
          <p:nvPr/>
        </p:nvSpPr>
        <p:spPr>
          <a:xfrm>
            <a:off x="4470400" y="403016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18" name="Oval 17"/>
          <p:cNvSpPr/>
          <p:nvPr/>
        </p:nvSpPr>
        <p:spPr>
          <a:xfrm>
            <a:off x="7029449" y="401748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9" name="Oval 18"/>
          <p:cNvSpPr/>
          <p:nvPr/>
        </p:nvSpPr>
        <p:spPr>
          <a:xfrm>
            <a:off x="1981200" y="637782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20" name="Oval 19"/>
          <p:cNvSpPr/>
          <p:nvPr/>
        </p:nvSpPr>
        <p:spPr>
          <a:xfrm>
            <a:off x="4357837"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21" name="Oval 20"/>
          <p:cNvSpPr/>
          <p:nvPr/>
        </p:nvSpPr>
        <p:spPr>
          <a:xfrm>
            <a:off x="7005786"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22" name="TextBox 21"/>
          <p:cNvSpPr txBox="1"/>
          <p:nvPr/>
        </p:nvSpPr>
        <p:spPr>
          <a:xfrm>
            <a:off x="4876800" y="6400800"/>
            <a:ext cx="1828800" cy="276999"/>
          </a:xfrm>
          <a:prstGeom prst="rect">
            <a:avLst/>
          </a:prstGeom>
          <a:noFill/>
        </p:spPr>
        <p:txBody>
          <a:bodyPr wrap="square" rtlCol="0">
            <a:spAutoFit/>
          </a:bodyPr>
          <a:lstStyle/>
          <a:p>
            <a:r>
              <a:rPr lang="en-US" sz="1200" i="1" dirty="0" err="1" smtClean="0"/>
              <a:t>Nguồn</a:t>
            </a:r>
            <a:r>
              <a:rPr lang="en-US" sz="1200" i="1" dirty="0" smtClean="0"/>
              <a:t>: Honda </a:t>
            </a:r>
            <a:r>
              <a:rPr lang="en-US" sz="1200" i="1" dirty="0" err="1" smtClean="0"/>
              <a:t>Việt</a:t>
            </a:r>
            <a:r>
              <a:rPr lang="en-US" sz="1200" i="1" dirty="0" smtClean="0"/>
              <a:t> </a:t>
            </a:r>
            <a:r>
              <a:rPr lang="en-US" sz="1200" i="1" dirty="0" err="1" smtClean="0"/>
              <a:t>nam</a:t>
            </a:r>
            <a:endParaRPr lang="en-US" sz="1200" i="1" dirty="0"/>
          </a:p>
        </p:txBody>
      </p:sp>
      <p:sp>
        <p:nvSpPr>
          <p:cNvPr id="23" name="TextBox 22"/>
          <p:cNvSpPr txBox="1"/>
          <p:nvPr/>
        </p:nvSpPr>
        <p:spPr>
          <a:xfrm>
            <a:off x="4876800" y="4038600"/>
            <a:ext cx="1828800" cy="276999"/>
          </a:xfrm>
          <a:prstGeom prst="rect">
            <a:avLst/>
          </a:prstGeom>
          <a:noFill/>
        </p:spPr>
        <p:txBody>
          <a:bodyPr wrap="square" rtlCol="0">
            <a:spAutoFit/>
          </a:bodyPr>
          <a:lstStyle/>
          <a:p>
            <a:r>
              <a:rPr lang="en-US" sz="1200" i="1" dirty="0" err="1" smtClean="0"/>
              <a:t>Nguồn</a:t>
            </a:r>
            <a:r>
              <a:rPr lang="en-US" sz="1200" i="1" dirty="0" smtClean="0"/>
              <a:t>: 24h.com</a:t>
            </a:r>
            <a:endParaRPr lang="en-US" sz="1200" i="1" dirty="0"/>
          </a:p>
        </p:txBody>
      </p:sp>
    </p:spTree>
    <p:extLst>
      <p:ext uri="{BB962C8B-B14F-4D97-AF65-F5344CB8AC3E}">
        <p14:creationId xmlns="" xmlns:p14="http://schemas.microsoft.com/office/powerpoint/2010/main" val="31194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6" grpId="0" animBg="1"/>
      <p:bldP spid="17" grpId="0" animBg="1"/>
      <p:bldP spid="18" grpId="0" animBg="1"/>
      <p:bldP spid="19" grpId="0" animBg="1"/>
      <p:bldP spid="20"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57</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707886"/>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b</a:t>
            </a:r>
            <a:r>
              <a:rPr lang="vi-VN" sz="2000" i="1" dirty="0">
                <a:latin typeface="Tahoma" panose="020B0604030504040204" pitchFamily="34" charset="0"/>
                <a:ea typeface="Tahoma" panose="020B0604030504040204" pitchFamily="34" charset="0"/>
                <a:cs typeface="Tahoma" panose="020B0604030504040204" pitchFamily="34" charset="0"/>
              </a:rPr>
              <a:t>) Đọc thông tin và sắp xếp lại thứ tự các thông tin thành một số quy tắc ngồi sau xe đạp, xe máy an 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p:nvPr/>
        </p:nvPicPr>
        <p:blipFill>
          <a:blip r:embed="rId3" cstate="print"/>
          <a:srcRect/>
          <a:stretch>
            <a:fillRect/>
          </a:stretch>
        </p:blipFill>
        <p:spPr bwMode="auto">
          <a:xfrm>
            <a:off x="6096000" y="4343400"/>
            <a:ext cx="1905000" cy="2514600"/>
          </a:xfrm>
          <a:prstGeom prst="rect">
            <a:avLst/>
          </a:prstGeom>
          <a:noFill/>
          <a:ln w="9525">
            <a:noFill/>
            <a:miter lim="800000"/>
            <a:headEnd/>
            <a:tailEnd/>
          </a:ln>
        </p:spPr>
      </p:pic>
      <p:sp>
        <p:nvSpPr>
          <p:cNvPr id="3" name="Text Box 94"/>
          <p:cNvSpPr txBox="1">
            <a:spLocks noChangeArrowheads="1"/>
          </p:cNvSpPr>
          <p:nvPr/>
        </p:nvSpPr>
        <p:spPr bwMode="auto">
          <a:xfrm>
            <a:off x="152401" y="4699000"/>
            <a:ext cx="4419601" cy="558800"/>
          </a:xfrm>
          <a:prstGeom prst="rect">
            <a:avLst/>
          </a:prstGeom>
          <a:noFill/>
          <a:ln w="12700">
            <a:solidFill>
              <a:srgbClr val="9507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Ngồi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thẳng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lưng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ôm</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eo</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người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lái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xe</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Box 95"/>
          <p:cNvSpPr txBox="1">
            <a:spLocks noChangeArrowheads="1"/>
          </p:cNvSpPr>
          <p:nvPr/>
        </p:nvSpPr>
        <p:spPr bwMode="auto">
          <a:xfrm>
            <a:off x="173038" y="5410200"/>
            <a:ext cx="4419601" cy="558800"/>
          </a:xfrm>
          <a:prstGeom prst="rect">
            <a:avLst/>
          </a:prstGeom>
          <a:noFill/>
          <a:ln w="12700">
            <a:solidFill>
              <a:srgbClr val="9507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đùi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khép</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nhẹ</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 Box 96"/>
          <p:cNvSpPr txBox="1">
            <a:spLocks noChangeArrowheads="1"/>
          </p:cNvSpPr>
          <p:nvPr/>
        </p:nvSpPr>
        <p:spPr bwMode="auto">
          <a:xfrm>
            <a:off x="152400" y="6146800"/>
            <a:ext cx="4419601" cy="558800"/>
          </a:xfrm>
          <a:prstGeom prst="rect">
            <a:avLst/>
          </a:prstGeom>
          <a:noFill/>
          <a:ln w="12700">
            <a:solidFill>
              <a:srgbClr val="D99594"/>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ja-JP"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bàn chân đặt lên thanh chắn phía sau</a:t>
            </a:r>
            <a:endParaRPr kumimoji="0" lang="en-US" altLang="en-US"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a:stCxn id="3" idx="3"/>
          </p:cNvCxnSpPr>
          <p:nvPr/>
        </p:nvCxnSpPr>
        <p:spPr>
          <a:xfrm>
            <a:off x="4572002" y="4978400"/>
            <a:ext cx="1981198" cy="3332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a:stCxn id="4" idx="3"/>
          </p:cNvCxnSpPr>
          <p:nvPr/>
        </p:nvCxnSpPr>
        <p:spPr>
          <a:xfrm>
            <a:off x="4592639" y="5689600"/>
            <a:ext cx="2176456" cy="16855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p:nvPr/>
        </p:nvCxnSpPr>
        <p:spPr>
          <a:xfrm flipV="1">
            <a:off x="4603749" y="6146800"/>
            <a:ext cx="2165346" cy="13507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Chevron 18"/>
          <p:cNvSpPr/>
          <p:nvPr/>
        </p:nvSpPr>
        <p:spPr>
          <a:xfrm>
            <a:off x="838200" y="1829880"/>
            <a:ext cx="8153400" cy="7994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Ngồi</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ngay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ngắn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trên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yên</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tay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ôm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thắt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lưng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đạp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máy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chân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đặt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thanh</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để</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chân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Chevron 20"/>
          <p:cNvSpPr/>
          <p:nvPr/>
        </p:nvSpPr>
        <p:spPr>
          <a:xfrm>
            <a:off x="838200" y="2674613"/>
            <a:ext cx="81534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Trước</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ngồi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phía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đạp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máy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cần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đội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mũ</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bảo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hiểm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cài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quai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đúng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cách</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Chevron 22"/>
          <p:cNvSpPr/>
          <p:nvPr/>
        </p:nvSpPr>
        <p:spPr>
          <a:xfrm>
            <a:off x="838200" y="3509493"/>
            <a:ext cx="81534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xuống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dừng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hẳn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phép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Chevron 23"/>
          <p:cNvSpPr/>
          <p:nvPr/>
        </p:nvSpPr>
        <p:spPr>
          <a:xfrm>
            <a:off x="76200" y="1828800"/>
            <a:ext cx="1066800" cy="7994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1</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5" name="Chevron 24"/>
          <p:cNvSpPr/>
          <p:nvPr/>
        </p:nvSpPr>
        <p:spPr>
          <a:xfrm>
            <a:off x="76200" y="2673533"/>
            <a:ext cx="10668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2</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6" name="Chevron 25"/>
          <p:cNvSpPr/>
          <p:nvPr/>
        </p:nvSpPr>
        <p:spPr>
          <a:xfrm>
            <a:off x="76200" y="3537441"/>
            <a:ext cx="10668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3</a:t>
            </a:r>
            <a:endPar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412129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 grpId="0" animBg="1"/>
      <p:bldP spid="4" grpId="0" animBg="1"/>
      <p:bldP spid="5" grpId="0" animBg="1"/>
      <p:bldP spid="19" grpId="0" animBg="1"/>
      <p:bldP spid="21" grpId="0" animBg="1"/>
      <p:bldP spid="23" grpId="0" animBg="1"/>
      <p:bldP spid="24" grpId="0" animBg="1"/>
      <p:bldP spid="25" grpId="0" animBg="1"/>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176466" y="3066404"/>
            <a:ext cx="2714868" cy="2483407"/>
            <a:chOff x="3176466" y="3066404"/>
            <a:chExt cx="2714868" cy="2483407"/>
          </a:xfrm>
        </p:grpSpPr>
        <p:pic>
          <p:nvPicPr>
            <p:cNvPr id="19" name="Picture 18"/>
            <p:cNvPicPr/>
            <p:nvPr/>
          </p:nvPicPr>
          <p:blipFill>
            <a:blip r:embed="rId3"/>
            <a:srcRect l="59373" t="15627" r="16406" b="56248"/>
            <a:stretch>
              <a:fillRect/>
            </a:stretch>
          </p:blipFill>
          <p:spPr bwMode="auto">
            <a:xfrm>
              <a:off x="3176466" y="3066404"/>
              <a:ext cx="2714868" cy="2483407"/>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rot="152195">
              <a:off x="3308984" y="5144098"/>
              <a:ext cx="314325" cy="266700"/>
            </a:xfrm>
            <a:prstGeom prst="rect">
              <a:avLst/>
            </a:prstGeom>
          </p:spPr>
        </p:pic>
      </p:gr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58</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Quy</a:t>
            </a:r>
            <a:r>
              <a:rPr lang="vi-VN" sz="2200" b="1" dirty="0">
                <a:latin typeface="Tahoma" panose="020B0604030504040204" pitchFamily="34" charset="0"/>
                <a:ea typeface="Tahoma" panose="020B0604030504040204" pitchFamily="34" charset="0"/>
                <a:cs typeface="Tahoma" panose="020B0604030504040204" pitchFamily="34" charset="0"/>
              </a:rPr>
              <a:t> tắc ngồi trong ô tô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a) </a:t>
            </a:r>
            <a:r>
              <a:rPr lang="en-US" sz="2000" i="1" dirty="0">
                <a:latin typeface="Tahoma" panose="020B0604030504040204" pitchFamily="34" charset="0"/>
                <a:ea typeface="Tahoma" panose="020B0604030504040204" pitchFamily="34" charset="0"/>
                <a:cs typeface="Tahoma" panose="020B0604030504040204" pitchFamily="34" charset="0"/>
              </a:rPr>
              <a:t>Q</a:t>
            </a:r>
            <a:r>
              <a:rPr lang="vi-VN" sz="2000" i="1" dirty="0">
                <a:latin typeface="Tahoma" panose="020B0604030504040204" pitchFamily="34" charset="0"/>
                <a:ea typeface="Tahoma" panose="020B0604030504040204" pitchFamily="34" charset="0"/>
                <a:cs typeface="Tahoma" panose="020B0604030504040204" pitchFamily="34" charset="0"/>
              </a:rPr>
              <a:t>uan sát các hình ảnh </a:t>
            </a:r>
            <a:r>
              <a:rPr lang="vi-VN" sz="2000" i="1" dirty="0" smtClean="0">
                <a:latin typeface="Tahoma" panose="020B0604030504040204" pitchFamily="34" charset="0"/>
                <a:ea typeface="Tahoma" panose="020B0604030504040204" pitchFamily="34" charset="0"/>
                <a:cs typeface="Tahoma" panose="020B0604030504040204" pitchFamily="34" charset="0"/>
              </a:rPr>
              <a:t>và </a:t>
            </a:r>
            <a:r>
              <a:rPr lang="vi-VN" sz="2000" i="1" dirty="0">
                <a:latin typeface="Tahoma" panose="020B0604030504040204" pitchFamily="34" charset="0"/>
                <a:ea typeface="Tahoma" panose="020B0604030504040204" pitchFamily="34" charset="0"/>
                <a:cs typeface="Tahoma" panose="020B0604030504040204" pitchFamily="34" charset="0"/>
              </a:rPr>
              <a:t>phân tích các tình huống sau đây, hãy cho biết</a:t>
            </a:r>
            <a:r>
              <a:rPr lang="vi-VN" sz="2000" dirty="0">
                <a:latin typeface="Tahoma" panose="020B0604030504040204" pitchFamily="34" charset="0"/>
                <a:ea typeface="Tahoma" panose="020B0604030504040204" pitchFamily="34" charset="0"/>
                <a:cs typeface="Tahoma" panose="020B0604030504040204" pitchFamily="34" charset="0"/>
              </a:rPr>
              <a:t>:</a:t>
            </a:r>
            <a:r>
              <a:rPr lang="vi-VN" sz="2000" i="1" dirty="0">
                <a:latin typeface="Tahoma" panose="020B0604030504040204" pitchFamily="34" charset="0"/>
                <a:ea typeface="Tahoma" panose="020B0604030504040204" pitchFamily="34" charset="0"/>
                <a:cs typeface="Tahoma" panose="020B0604030504040204" pitchFamily="34" charset="0"/>
              </a:rPr>
              <a:t> </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173038" y="1726049"/>
            <a:ext cx="8742362" cy="861774"/>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Wingdings" panose="05000000000000000000" pitchFamily="2" charset="2"/>
              <a:buChar char="q"/>
            </a:pPr>
            <a:r>
              <a:rPr lang="vi-VN" sz="2000" dirty="0">
                <a:solidFill>
                  <a:srgbClr val="1F497D">
                    <a:lumMod val="75000"/>
                  </a:srgbClr>
                </a:solidFill>
                <a:latin typeface="Tahoma" pitchFamily="34" charset="0"/>
                <a:cs typeface="Tahoma" pitchFamily="34" charset="0"/>
              </a:rPr>
              <a:t>Những hành vi ngồi trong ô tô nào dưới đây không an toàn. Vì sao?</a:t>
            </a:r>
            <a:endParaRPr lang="en-US" sz="2000" dirty="0">
              <a:solidFill>
                <a:srgbClr val="1F497D">
                  <a:lumMod val="75000"/>
                </a:srgbClr>
              </a:solidFill>
              <a:latin typeface="Tahoma" pitchFamily="34" charset="0"/>
              <a:cs typeface="Tahoma" pitchFamily="34" charset="0"/>
            </a:endParaRPr>
          </a:p>
          <a:p>
            <a:pPr marL="457200" indent="-457200" algn="just">
              <a:spcBef>
                <a:spcPts val="600"/>
              </a:spcBef>
              <a:spcAft>
                <a:spcPts val="600"/>
              </a:spcAft>
              <a:buFont typeface="Wingdings" panose="05000000000000000000" pitchFamily="2" charset="2"/>
              <a:buChar char="q"/>
            </a:pPr>
            <a:r>
              <a:rPr lang="vi-VN" sz="2000" dirty="0">
                <a:solidFill>
                  <a:srgbClr val="1F497D">
                    <a:lumMod val="75000"/>
                  </a:srgbClr>
                </a:solidFill>
                <a:latin typeface="Tahoma" pitchFamily="34" charset="0"/>
                <a:cs typeface="Tahoma" pitchFamily="34" charset="0"/>
              </a:rPr>
              <a:t>Trên xe ô tô có những vị trí nào khi ngồi em phải thắt dây an toàn</a:t>
            </a:r>
            <a:r>
              <a:rPr lang="vi-VN" sz="2000" dirty="0" smtClean="0">
                <a:solidFill>
                  <a:srgbClr val="1F497D">
                    <a:lumMod val="75000"/>
                  </a:srgbClr>
                </a:solidFill>
                <a:latin typeface="Tahoma" pitchFamily="34" charset="0"/>
                <a:cs typeface="Tahoma" pitchFamily="34" charset="0"/>
              </a:rPr>
              <a:t>?</a:t>
            </a:r>
            <a:endParaRPr lang="en-US" sz="2000" dirty="0">
              <a:solidFill>
                <a:srgbClr val="1F497D">
                  <a:lumMod val="75000"/>
                </a:srgbClr>
              </a:solidFill>
              <a:latin typeface="Tahoma" pitchFamily="34" charset="0"/>
              <a:cs typeface="Tahoma" pitchFamily="34" charset="0"/>
            </a:endParaRPr>
          </a:p>
        </p:txBody>
      </p:sp>
      <p:sp>
        <p:nvSpPr>
          <p:cNvPr id="6" name="Rectangle 5"/>
          <p:cNvSpPr/>
          <p:nvPr/>
        </p:nvSpPr>
        <p:spPr>
          <a:xfrm>
            <a:off x="6578600" y="5532718"/>
            <a:ext cx="2469458" cy="410882"/>
          </a:xfrm>
          <a:prstGeom prst="rect">
            <a:avLst/>
          </a:prstGeom>
        </p:spPr>
        <p:txBody>
          <a:bodyPr wrap="none">
            <a:spAutoFit/>
          </a:bodyPr>
          <a:lstStyle/>
          <a:p>
            <a:pPr algn="r">
              <a:lnSpc>
                <a:spcPct val="115000"/>
              </a:lnSpc>
              <a:spcAft>
                <a:spcPts val="1000"/>
              </a:spcAft>
            </a:pPr>
            <a:r>
              <a:rPr lang="vi-VN" i="1" dirty="0">
                <a:latin typeface="Times New Roman" panose="02020603050405020304" pitchFamily="18" charset="0"/>
                <a:ea typeface="Calibri" panose="020F0502020204030204" pitchFamily="34" charset="0"/>
                <a:cs typeface="Times New Roman" panose="02020603050405020304" pitchFamily="18" charset="0"/>
              </a:rPr>
              <a:t>Nguồn: Honda Việt Nam</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 name="Group 7"/>
          <p:cNvGrpSpPr/>
          <p:nvPr/>
        </p:nvGrpSpPr>
        <p:grpSpPr>
          <a:xfrm>
            <a:off x="152400" y="3066404"/>
            <a:ext cx="2934323" cy="2466314"/>
            <a:chOff x="152400" y="3066404"/>
            <a:chExt cx="2934323" cy="2466314"/>
          </a:xfrm>
        </p:grpSpPr>
        <p:pic>
          <p:nvPicPr>
            <p:cNvPr id="15" name="Picture 14"/>
            <p:cNvPicPr/>
            <p:nvPr/>
          </p:nvPicPr>
          <p:blipFill>
            <a:blip r:embed="rId3" cstate="print"/>
            <a:srcRect l="9375" t="18506" r="68284" b="57291"/>
            <a:stretch>
              <a:fillRect/>
            </a:stretch>
          </p:blipFill>
          <p:spPr bwMode="auto">
            <a:xfrm>
              <a:off x="152400" y="3066404"/>
              <a:ext cx="2934323" cy="2466314"/>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257175" y="5151718"/>
              <a:ext cx="390307" cy="288827"/>
            </a:xfrm>
            <a:prstGeom prst="rect">
              <a:avLst/>
            </a:prstGeom>
          </p:spPr>
        </p:pic>
      </p:grpSp>
      <p:grpSp>
        <p:nvGrpSpPr>
          <p:cNvPr id="12" name="Group 11"/>
          <p:cNvGrpSpPr/>
          <p:nvPr/>
        </p:nvGrpSpPr>
        <p:grpSpPr>
          <a:xfrm>
            <a:off x="5981077" y="3098040"/>
            <a:ext cx="2959100" cy="2371080"/>
            <a:chOff x="5981077" y="3098040"/>
            <a:chExt cx="2959100" cy="2371080"/>
          </a:xfrm>
        </p:grpSpPr>
        <p:pic>
          <p:nvPicPr>
            <p:cNvPr id="18" name="Picture 17"/>
            <p:cNvPicPr/>
            <p:nvPr/>
          </p:nvPicPr>
          <p:blipFill>
            <a:blip r:embed="rId3"/>
            <a:srcRect l="33594" t="16669" r="41406" b="57291"/>
            <a:stretch>
              <a:fillRect/>
            </a:stretch>
          </p:blipFill>
          <p:spPr bwMode="auto">
            <a:xfrm>
              <a:off x="5981077" y="3098040"/>
              <a:ext cx="2959100" cy="2371080"/>
            </a:xfrm>
            <a:prstGeom prst="rect">
              <a:avLst/>
            </a:prstGeom>
            <a:ln>
              <a:noFill/>
            </a:ln>
            <a:effectLst>
              <a:softEdge rad="112500"/>
            </a:effectLst>
          </p:spPr>
        </p:pic>
        <p:pic>
          <p:nvPicPr>
            <p:cNvPr id="7" name="Picture 6"/>
            <p:cNvPicPr>
              <a:picLocks noChangeAspect="1"/>
            </p:cNvPicPr>
            <p:nvPr/>
          </p:nvPicPr>
          <p:blipFill>
            <a:blip r:embed="rId6"/>
            <a:stretch>
              <a:fillRect/>
            </a:stretch>
          </p:blipFill>
          <p:spPr>
            <a:xfrm>
              <a:off x="6092092" y="5137274"/>
              <a:ext cx="308708" cy="238026"/>
            </a:xfrm>
            <a:prstGeom prst="rect">
              <a:avLst/>
            </a:prstGeom>
          </p:spPr>
        </p:pic>
      </p:grpSp>
    </p:spTree>
    <p:extLst>
      <p:ext uri="{BB962C8B-B14F-4D97-AF65-F5344CB8AC3E}">
        <p14:creationId xmlns="" xmlns:p14="http://schemas.microsoft.com/office/powerpoint/2010/main" val="16319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4" grpId="0" animBg="1"/>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a:spLocks noChangeArrowheads="1"/>
          </p:cNvSpPr>
          <p:nvPr/>
        </p:nvSpPr>
        <p:spPr bwMode="auto">
          <a:xfrm>
            <a:off x="2736165" y="3048000"/>
            <a:ext cx="6241439" cy="22098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en-US" sz="1700" b="0" u="none" dirty="0" smtClean="0">
                <a:solidFill>
                  <a:schemeClr val="tx1"/>
                </a:solidFill>
              </a:rPr>
              <a:t> (2) </a:t>
            </a:r>
            <a:r>
              <a:rPr lang="en-US" sz="1700" b="0" u="none" dirty="0" err="1">
                <a:solidFill>
                  <a:schemeClr val="tx1"/>
                </a:solidFill>
              </a:rPr>
              <a:t>N</a:t>
            </a:r>
            <a:r>
              <a:rPr lang="en-US" sz="1700" b="0" u="none" dirty="0" err="1" smtClean="0">
                <a:solidFill>
                  <a:schemeClr val="tx1"/>
                </a:solidFill>
              </a:rPr>
              <a:t>gồi</a:t>
            </a:r>
            <a:r>
              <a:rPr lang="en-US" sz="1700" b="0" u="none" dirty="0" smtClean="0">
                <a:solidFill>
                  <a:schemeClr val="tx1"/>
                </a:solidFill>
              </a:rPr>
              <a:t> </a:t>
            </a:r>
            <a:r>
              <a:rPr lang="en-US" sz="1700" b="0" u="none" dirty="0" err="1">
                <a:solidFill>
                  <a:schemeClr val="tx1"/>
                </a:solidFill>
              </a:rPr>
              <a:t>trên</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 </a:t>
            </a:r>
            <a:r>
              <a:rPr lang="en-US" sz="1700" b="0" u="none" dirty="0" err="1">
                <a:solidFill>
                  <a:schemeClr val="tx1"/>
                </a:solidFill>
              </a:rPr>
              <a:t>phải</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dây</a:t>
            </a:r>
            <a:r>
              <a:rPr lang="en-US" sz="1700" b="0" u="none" dirty="0">
                <a:solidFill>
                  <a:schemeClr val="tx1"/>
                </a:solidFill>
              </a:rPr>
              <a:t> an </a:t>
            </a:r>
            <a:r>
              <a:rPr lang="en-US" sz="1700" b="0" u="none" dirty="0" err="1">
                <a:solidFill>
                  <a:schemeClr val="tx1"/>
                </a:solidFill>
              </a:rPr>
              <a:t>toàn</a:t>
            </a:r>
            <a:r>
              <a:rPr lang="en-US" sz="1700" b="0" u="none" dirty="0">
                <a:solidFill>
                  <a:schemeClr val="tx1"/>
                </a:solidFill>
              </a:rPr>
              <a:t> </a:t>
            </a:r>
            <a:r>
              <a:rPr lang="en-US" sz="1700" b="0" u="none" dirty="0" err="1">
                <a:solidFill>
                  <a:schemeClr val="tx1"/>
                </a:solidFill>
              </a:rPr>
              <a:t>đúng</a:t>
            </a:r>
            <a:r>
              <a:rPr lang="en-US" sz="1700" b="0" u="none" dirty="0">
                <a:solidFill>
                  <a:schemeClr val="tx1"/>
                </a:solidFill>
              </a:rPr>
              <a:t> </a:t>
            </a:r>
            <a:r>
              <a:rPr lang="en-US" sz="1700" b="0" u="none" dirty="0" err="1">
                <a:solidFill>
                  <a:schemeClr val="tx1"/>
                </a:solidFill>
              </a:rPr>
              <a:t>quy</a:t>
            </a:r>
            <a:r>
              <a:rPr lang="en-US" sz="1700" b="0" u="none" dirty="0">
                <a:solidFill>
                  <a:schemeClr val="tx1"/>
                </a:solidFill>
              </a:rPr>
              <a:t> </a:t>
            </a:r>
            <a:r>
              <a:rPr lang="en-US" sz="1700" b="0" u="none" dirty="0" err="1">
                <a:solidFill>
                  <a:schemeClr val="tx1"/>
                </a:solidFill>
              </a:rPr>
              <a:t>cách</a:t>
            </a:r>
            <a:r>
              <a:rPr lang="en-US" sz="1700" b="0" u="none" dirty="0">
                <a:solidFill>
                  <a:schemeClr val="tx1"/>
                </a:solidFill>
              </a:rPr>
              <a:t> </a:t>
            </a:r>
            <a:r>
              <a:rPr lang="en-US" sz="1700" b="0" u="none" dirty="0" err="1">
                <a:solidFill>
                  <a:schemeClr val="tx1"/>
                </a:solidFill>
              </a:rPr>
              <a:t>trước</a:t>
            </a:r>
            <a:r>
              <a:rPr lang="en-US" sz="1700" b="0" u="none" dirty="0">
                <a:solidFill>
                  <a:schemeClr val="tx1"/>
                </a:solidFill>
              </a:rPr>
              <a:t> </a:t>
            </a:r>
            <a:r>
              <a:rPr lang="en-US" sz="1700" b="0" u="none" dirty="0" err="1">
                <a:solidFill>
                  <a:schemeClr val="tx1"/>
                </a:solidFill>
              </a:rPr>
              <a:t>khi</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chuyển</a:t>
            </a:r>
            <a:r>
              <a:rPr lang="en-US" sz="1700" b="0" u="none" dirty="0">
                <a:solidFill>
                  <a:schemeClr val="tx1"/>
                </a:solidFill>
              </a:rPr>
              <a:t> </a:t>
            </a:r>
            <a:r>
              <a:rPr lang="en-US" sz="1700" b="0" u="none" dirty="0" err="1">
                <a:solidFill>
                  <a:schemeClr val="tx1"/>
                </a:solidFill>
              </a:rPr>
              <a:t>bánh</a:t>
            </a:r>
            <a:r>
              <a:rPr lang="en-US" sz="1700" b="0" u="none" dirty="0">
                <a:solidFill>
                  <a:schemeClr val="tx1"/>
                </a:solidFill>
              </a:rPr>
              <a:t>. </a:t>
            </a:r>
            <a:r>
              <a:rPr lang="en-US" sz="1700" b="0" u="none" dirty="0" err="1">
                <a:solidFill>
                  <a:schemeClr val="tx1"/>
                </a:solidFill>
              </a:rPr>
              <a:t>Các</a:t>
            </a:r>
            <a:r>
              <a:rPr lang="en-US" sz="1700" b="0" u="none" dirty="0">
                <a:solidFill>
                  <a:schemeClr val="tx1"/>
                </a:solidFill>
              </a:rPr>
              <a:t> </a:t>
            </a:r>
            <a:r>
              <a:rPr lang="en-US" sz="1700" b="0" u="none" dirty="0" err="1">
                <a:solidFill>
                  <a:schemeClr val="tx1"/>
                </a:solidFill>
              </a:rPr>
              <a:t>bước</a:t>
            </a:r>
            <a:r>
              <a:rPr lang="en-US" sz="1700" b="0" u="none" dirty="0">
                <a:solidFill>
                  <a:schemeClr val="tx1"/>
                </a:solidFill>
              </a:rPr>
              <a:t> </a:t>
            </a:r>
            <a:r>
              <a:rPr lang="en-US" sz="1700" b="0" u="none" dirty="0" err="1">
                <a:solidFill>
                  <a:schemeClr val="tx1"/>
                </a:solidFill>
              </a:rPr>
              <a:t>để</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dây</a:t>
            </a:r>
            <a:r>
              <a:rPr lang="en-US" sz="1700" b="0" u="none" dirty="0">
                <a:solidFill>
                  <a:schemeClr val="tx1"/>
                </a:solidFill>
              </a:rPr>
              <a:t> an </a:t>
            </a:r>
            <a:r>
              <a:rPr lang="en-US" sz="1700" b="0" u="none" dirty="0" err="1">
                <a:solidFill>
                  <a:schemeClr val="tx1"/>
                </a:solidFill>
              </a:rPr>
              <a:t>toàn</a:t>
            </a:r>
            <a:r>
              <a:rPr lang="en-US" sz="1700" b="0" u="none" dirty="0">
                <a:solidFill>
                  <a:schemeClr val="tx1"/>
                </a:solidFill>
              </a:rPr>
              <a:t> </a:t>
            </a:r>
            <a:r>
              <a:rPr lang="en-US" sz="1700" b="0" u="none" dirty="0" err="1">
                <a:solidFill>
                  <a:schemeClr val="tx1"/>
                </a:solidFill>
              </a:rPr>
              <a:t>như</a:t>
            </a:r>
            <a:r>
              <a:rPr lang="en-US" sz="1700" b="0" u="none" dirty="0">
                <a:solidFill>
                  <a:schemeClr val="tx1"/>
                </a:solidFill>
              </a:rPr>
              <a:t> </a:t>
            </a:r>
            <a:r>
              <a:rPr lang="en-US" sz="1700" b="0" u="none" dirty="0" err="1">
                <a:solidFill>
                  <a:schemeClr val="tx1"/>
                </a:solidFill>
              </a:rPr>
              <a:t>sau</a:t>
            </a:r>
            <a:r>
              <a:rPr lang="en-US" sz="1700" b="0" u="none" dirty="0">
                <a:solidFill>
                  <a:schemeClr val="tx1"/>
                </a:solidFill>
              </a:rPr>
              <a:t>:</a:t>
            </a:r>
          </a:p>
          <a:p>
            <a:pPr marL="285750" indent="-285750">
              <a:buFont typeface="Arial" panose="020B0604020202020204" pitchFamily="34" charset="0"/>
              <a:buChar char="•"/>
            </a:pPr>
            <a:r>
              <a:rPr lang="en-US" sz="1700" b="0" u="none" dirty="0" err="1" smtClean="0">
                <a:solidFill>
                  <a:schemeClr val="tx1"/>
                </a:solidFill>
              </a:rPr>
              <a:t>Ngồi</a:t>
            </a:r>
            <a:r>
              <a:rPr lang="en-US" sz="1700" b="0" u="none" dirty="0" smtClean="0">
                <a:solidFill>
                  <a:schemeClr val="tx1"/>
                </a:solidFill>
              </a:rPr>
              <a:t> </a:t>
            </a:r>
            <a:r>
              <a:rPr lang="en-US" sz="1700" b="0" u="none" dirty="0" err="1" smtClean="0">
                <a:solidFill>
                  <a:schemeClr val="tx1"/>
                </a:solidFill>
              </a:rPr>
              <a:t>ghế</a:t>
            </a:r>
            <a:r>
              <a:rPr lang="en-US" sz="1700" b="0" u="none" dirty="0" smtClean="0">
                <a:solidFill>
                  <a:schemeClr val="tx1"/>
                </a:solidFill>
              </a:rPr>
              <a:t> </a:t>
            </a:r>
            <a:r>
              <a:rPr lang="en-US" sz="1700" b="0" u="none" dirty="0" err="1" smtClean="0">
                <a:solidFill>
                  <a:schemeClr val="tx1"/>
                </a:solidFill>
              </a:rPr>
              <a:t>ngay</a:t>
            </a:r>
            <a:r>
              <a:rPr lang="en-US" sz="1700" b="0" u="none" dirty="0" smtClean="0">
                <a:solidFill>
                  <a:schemeClr val="tx1"/>
                </a:solidFill>
              </a:rPr>
              <a:t> </a:t>
            </a:r>
            <a:r>
              <a:rPr lang="en-US" sz="1700" b="0" u="none" dirty="0" err="1" smtClean="0">
                <a:solidFill>
                  <a:schemeClr val="tx1"/>
                </a:solidFill>
              </a:rPr>
              <a:t>ngắn</a:t>
            </a:r>
            <a:r>
              <a:rPr lang="en-US" sz="1700" b="0" u="none" dirty="0" smtClean="0">
                <a:solidFill>
                  <a:schemeClr val="tx1"/>
                </a:solidFill>
              </a:rPr>
              <a:t>, </a:t>
            </a:r>
            <a:r>
              <a:rPr lang="en-US" sz="1700" b="0" u="none" dirty="0" err="1">
                <a:solidFill>
                  <a:schemeClr val="tx1"/>
                </a:solidFill>
              </a:rPr>
              <a:t>hai</a:t>
            </a:r>
            <a:r>
              <a:rPr lang="en-US" sz="1700" b="0" u="none" dirty="0">
                <a:solidFill>
                  <a:schemeClr val="tx1"/>
                </a:solidFill>
              </a:rPr>
              <a:t> </a:t>
            </a:r>
            <a:r>
              <a:rPr lang="en-US" sz="1700" b="0" u="none" dirty="0" err="1">
                <a:solidFill>
                  <a:schemeClr val="tx1"/>
                </a:solidFill>
              </a:rPr>
              <a:t>chân</a:t>
            </a:r>
            <a:r>
              <a:rPr lang="en-US" sz="1700" b="0" u="none" dirty="0">
                <a:solidFill>
                  <a:schemeClr val="tx1"/>
                </a:solidFill>
              </a:rPr>
              <a:t> </a:t>
            </a:r>
            <a:r>
              <a:rPr lang="en-US" sz="1700" b="0" u="none" dirty="0" err="1">
                <a:solidFill>
                  <a:schemeClr val="tx1"/>
                </a:solidFill>
              </a:rPr>
              <a:t>để</a:t>
            </a:r>
            <a:r>
              <a:rPr lang="en-US" sz="1700" b="0" u="none" dirty="0">
                <a:solidFill>
                  <a:schemeClr val="tx1"/>
                </a:solidFill>
              </a:rPr>
              <a:t> </a:t>
            </a:r>
            <a:r>
              <a:rPr lang="en-US" sz="1700" b="0" u="none" dirty="0" err="1">
                <a:solidFill>
                  <a:schemeClr val="tx1"/>
                </a:solidFill>
              </a:rPr>
              <a:t>vuông</a:t>
            </a:r>
            <a:r>
              <a:rPr lang="en-US" sz="1700" b="0" u="none" dirty="0">
                <a:solidFill>
                  <a:schemeClr val="tx1"/>
                </a:solidFill>
              </a:rPr>
              <a:t> </a:t>
            </a:r>
            <a:r>
              <a:rPr lang="en-US" sz="1700" b="0" u="none" dirty="0" err="1">
                <a:solidFill>
                  <a:schemeClr val="tx1"/>
                </a:solidFill>
              </a:rPr>
              <a:t>góc</a:t>
            </a:r>
            <a:r>
              <a:rPr lang="en-US" sz="1700" b="0" u="none" dirty="0">
                <a:solidFill>
                  <a:schemeClr val="tx1"/>
                </a:solidFill>
              </a:rPr>
              <a:t> </a:t>
            </a:r>
            <a:r>
              <a:rPr lang="en-US" sz="1700" b="0" u="none" dirty="0" err="1">
                <a:solidFill>
                  <a:schemeClr val="tx1"/>
                </a:solidFill>
              </a:rPr>
              <a:t>với</a:t>
            </a:r>
            <a:r>
              <a:rPr lang="en-US" sz="1700" b="0" u="none" dirty="0">
                <a:solidFill>
                  <a:schemeClr val="tx1"/>
                </a:solidFill>
              </a:rPr>
              <a:t> </a:t>
            </a:r>
            <a:r>
              <a:rPr lang="en-US" sz="1700" b="0" u="none" dirty="0" err="1">
                <a:solidFill>
                  <a:schemeClr val="tx1"/>
                </a:solidFill>
              </a:rPr>
              <a:t>sàn</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a:t>
            </a:r>
          </a:p>
          <a:p>
            <a:pPr marL="285750" indent="-285750">
              <a:buFont typeface="Arial" panose="020B0604020202020204" pitchFamily="34" charset="0"/>
              <a:buChar char="•"/>
            </a:pPr>
            <a:r>
              <a:rPr lang="en-US" sz="1700" b="0" u="none" dirty="0" err="1" smtClean="0">
                <a:solidFill>
                  <a:schemeClr val="tx1"/>
                </a:solidFill>
              </a:rPr>
              <a:t>Kéo</a:t>
            </a:r>
            <a:r>
              <a:rPr lang="en-US" sz="1700" b="0" u="none" dirty="0" smtClean="0">
                <a:solidFill>
                  <a:schemeClr val="tx1"/>
                </a:solidFill>
              </a:rPr>
              <a:t> </a:t>
            </a:r>
            <a:r>
              <a:rPr lang="en-US" sz="1700" b="0" u="none" dirty="0" err="1" smtClean="0">
                <a:solidFill>
                  <a:schemeClr val="tx1"/>
                </a:solidFill>
              </a:rPr>
              <a:t>dây</a:t>
            </a:r>
            <a:r>
              <a:rPr lang="en-US" sz="1700" b="0" u="none" dirty="0" smtClean="0">
                <a:solidFill>
                  <a:schemeClr val="tx1"/>
                </a:solidFill>
              </a:rPr>
              <a:t> </a:t>
            </a:r>
            <a:r>
              <a:rPr lang="en-US" sz="1700" b="0" u="none" dirty="0" err="1">
                <a:solidFill>
                  <a:schemeClr val="tx1"/>
                </a:solidFill>
              </a:rPr>
              <a:t>đai</a:t>
            </a:r>
            <a:r>
              <a:rPr lang="en-US" sz="1700" b="0" u="none" dirty="0">
                <a:solidFill>
                  <a:schemeClr val="tx1"/>
                </a:solidFill>
              </a:rPr>
              <a:t> </a:t>
            </a:r>
            <a:r>
              <a:rPr lang="en-US" sz="1700" b="0" u="none" dirty="0" err="1" smtClean="0">
                <a:solidFill>
                  <a:schemeClr val="tx1"/>
                </a:solidFill>
              </a:rPr>
              <a:t>vòng</a:t>
            </a:r>
            <a:r>
              <a:rPr lang="en-US" sz="1700" b="0" u="none" dirty="0" smtClean="0">
                <a:solidFill>
                  <a:schemeClr val="tx1"/>
                </a:solidFill>
              </a:rPr>
              <a:t> </a:t>
            </a:r>
            <a:r>
              <a:rPr lang="en-US" sz="1700" b="0" u="none" dirty="0">
                <a:solidFill>
                  <a:schemeClr val="tx1"/>
                </a:solidFill>
              </a:rPr>
              <a:t>qua </a:t>
            </a:r>
            <a:r>
              <a:rPr lang="en-US" sz="1700" b="0" u="none" dirty="0" err="1">
                <a:solidFill>
                  <a:schemeClr val="tx1"/>
                </a:solidFill>
              </a:rPr>
              <a:t>vai</a:t>
            </a:r>
            <a:r>
              <a:rPr lang="en-US" sz="1700" b="0" u="none" dirty="0">
                <a:solidFill>
                  <a:schemeClr val="tx1"/>
                </a:solidFill>
              </a:rPr>
              <a:t> </a:t>
            </a:r>
            <a:r>
              <a:rPr lang="en-US" sz="1700" b="0" u="none" dirty="0" err="1">
                <a:solidFill>
                  <a:schemeClr val="tx1"/>
                </a:solidFill>
              </a:rPr>
              <a:t>chéo</a:t>
            </a:r>
            <a:r>
              <a:rPr lang="en-US" sz="1700" b="0" u="none" dirty="0">
                <a:solidFill>
                  <a:schemeClr val="tx1"/>
                </a:solidFill>
              </a:rPr>
              <a:t> qua </a:t>
            </a:r>
            <a:r>
              <a:rPr lang="en-US" sz="1700" b="0" u="none" dirty="0" err="1">
                <a:solidFill>
                  <a:schemeClr val="tx1"/>
                </a:solidFill>
              </a:rPr>
              <a:t>bụng</a:t>
            </a:r>
            <a:r>
              <a:rPr lang="en-US" sz="1700" b="0" u="none" dirty="0">
                <a:solidFill>
                  <a:schemeClr val="tx1"/>
                </a:solidFill>
              </a:rPr>
              <a:t>.</a:t>
            </a:r>
          </a:p>
          <a:p>
            <a:pPr marL="285750" indent="-285750">
              <a:buFont typeface="Arial" panose="020B0604020202020204" pitchFamily="34" charset="0"/>
              <a:buChar char="•"/>
            </a:pPr>
            <a:r>
              <a:rPr lang="en-US" sz="1700" b="0" u="none" dirty="0" err="1" smtClean="0">
                <a:solidFill>
                  <a:schemeClr val="tx1"/>
                </a:solidFill>
              </a:rPr>
              <a:t>Kéo</a:t>
            </a:r>
            <a:r>
              <a:rPr lang="en-US" sz="1700" b="0" u="none" dirty="0" smtClean="0">
                <a:solidFill>
                  <a:schemeClr val="tx1"/>
                </a:solidFill>
              </a:rPr>
              <a:t> </a:t>
            </a:r>
            <a:r>
              <a:rPr lang="en-US" sz="1700" b="0" u="none" dirty="0" err="1">
                <a:solidFill>
                  <a:schemeClr val="tx1"/>
                </a:solidFill>
              </a:rPr>
              <a:t>dây</a:t>
            </a:r>
            <a:r>
              <a:rPr lang="en-US" sz="1700" b="0" u="none" dirty="0">
                <a:solidFill>
                  <a:schemeClr val="tx1"/>
                </a:solidFill>
              </a:rPr>
              <a:t> </a:t>
            </a:r>
            <a:r>
              <a:rPr lang="en-US" sz="1700" b="0" u="none" dirty="0" err="1">
                <a:solidFill>
                  <a:schemeClr val="tx1"/>
                </a:solidFill>
              </a:rPr>
              <a:t>móc</a:t>
            </a:r>
            <a:r>
              <a:rPr lang="en-US" sz="1700" b="0" u="none" dirty="0">
                <a:solidFill>
                  <a:schemeClr val="tx1"/>
                </a:solidFill>
              </a:rPr>
              <a:t> </a:t>
            </a:r>
            <a:r>
              <a:rPr lang="en-US" sz="1700" b="0" u="none" dirty="0" err="1" smtClean="0">
                <a:solidFill>
                  <a:schemeClr val="tx1"/>
                </a:solidFill>
              </a:rPr>
              <a:t>khóa</a:t>
            </a:r>
            <a:r>
              <a:rPr lang="en-US" sz="1700" b="0" u="none" dirty="0" smtClean="0">
                <a:solidFill>
                  <a:schemeClr val="tx1"/>
                </a:solidFill>
              </a:rPr>
              <a:t> </a:t>
            </a:r>
            <a:r>
              <a:rPr lang="en-US" sz="1700" b="0" u="none" dirty="0" err="1">
                <a:solidFill>
                  <a:schemeClr val="tx1"/>
                </a:solidFill>
              </a:rPr>
              <a:t>bên</a:t>
            </a:r>
            <a:r>
              <a:rPr lang="en-US" sz="1700" b="0" u="none" dirty="0">
                <a:solidFill>
                  <a:schemeClr val="tx1"/>
                </a:solidFill>
              </a:rPr>
              <a:t> </a:t>
            </a:r>
            <a:r>
              <a:rPr lang="en-US" sz="1700" b="0" u="none" dirty="0" err="1">
                <a:solidFill>
                  <a:schemeClr val="tx1"/>
                </a:solidFill>
              </a:rPr>
              <a:t>trái</a:t>
            </a:r>
            <a:r>
              <a:rPr lang="en-US" sz="1700" b="0" u="none" dirty="0">
                <a:solidFill>
                  <a:schemeClr val="tx1"/>
                </a:solidFill>
              </a:rPr>
              <a:t>, </a:t>
            </a:r>
            <a:r>
              <a:rPr lang="en-US" sz="1700" b="0" u="none" dirty="0" err="1">
                <a:solidFill>
                  <a:schemeClr val="tx1"/>
                </a:solidFill>
              </a:rPr>
              <a:t>cạnh</a:t>
            </a:r>
            <a:r>
              <a:rPr lang="en-US" sz="1700" b="0" u="none" dirty="0">
                <a:solidFill>
                  <a:schemeClr val="tx1"/>
                </a:solidFill>
              </a:rPr>
              <a:t> </a:t>
            </a:r>
            <a:r>
              <a:rPr lang="en-US" sz="1700" b="0" u="none" dirty="0" err="1">
                <a:solidFill>
                  <a:schemeClr val="tx1"/>
                </a:solidFill>
              </a:rPr>
              <a:t>đệm</a:t>
            </a:r>
            <a:r>
              <a:rPr lang="en-US" sz="1700" b="0" u="none" dirty="0">
                <a:solidFill>
                  <a:schemeClr val="tx1"/>
                </a:solidFill>
              </a:rPr>
              <a:t> </a:t>
            </a:r>
            <a:r>
              <a:rPr lang="en-US" sz="1700" b="0" u="none" dirty="0" err="1">
                <a:solidFill>
                  <a:schemeClr val="tx1"/>
                </a:solidFill>
              </a:rPr>
              <a:t>ghế</a:t>
            </a:r>
            <a:r>
              <a:rPr lang="en-US" sz="1700" b="0" u="none" dirty="0">
                <a:solidFill>
                  <a:schemeClr val="tx1"/>
                </a:solidFill>
              </a:rPr>
              <a:t> </a:t>
            </a:r>
            <a:r>
              <a:rPr lang="en-US" sz="1700" b="0" u="none" dirty="0" err="1">
                <a:solidFill>
                  <a:schemeClr val="tx1"/>
                </a:solidFill>
              </a:rPr>
              <a:t>và</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móc</a:t>
            </a:r>
            <a:r>
              <a:rPr lang="en-US" sz="1700" b="0" u="none" dirty="0">
                <a:solidFill>
                  <a:schemeClr val="tx1"/>
                </a:solidFill>
              </a:rPr>
              <a:t> </a:t>
            </a:r>
            <a:r>
              <a:rPr lang="en-US" sz="1700" b="0" u="none" dirty="0" err="1">
                <a:solidFill>
                  <a:schemeClr val="tx1"/>
                </a:solidFill>
              </a:rPr>
              <a:t>vào</a:t>
            </a:r>
            <a:r>
              <a:rPr lang="en-US" sz="1700" b="0" u="none" dirty="0" smtClean="0">
                <a:solidFill>
                  <a:schemeClr val="tx1"/>
                </a:solidFill>
              </a:rPr>
              <a:t>.</a:t>
            </a:r>
            <a:endParaRPr lang="en-US" sz="1700" b="0" u="none" dirty="0">
              <a:solidFill>
                <a:schemeClr val="tx1"/>
              </a:solidFill>
            </a:endParaRPr>
          </a:p>
        </p:txBody>
      </p:sp>
      <p:sp>
        <p:nvSpPr>
          <p:cNvPr id="34819" name="Slide Number Placeholder 3"/>
          <p:cNvSpPr>
            <a:spLocks noGrp="1"/>
          </p:cNvSpPr>
          <p:nvPr>
            <p:ph type="sldNum" sz="quarter" idx="12"/>
          </p:nvPr>
        </p:nvSpPr>
        <p:spPr bwMode="auto">
          <a:xfrm>
            <a:off x="6781800" y="6416675"/>
            <a:ext cx="2133600" cy="365125"/>
          </a:xfrm>
          <a:noFill/>
          <a:ln>
            <a:miter lim="800000"/>
            <a:headEnd/>
            <a:tailEnd/>
          </a:ln>
        </p:spPr>
        <p:txBody>
          <a:bodyPr/>
          <a:lstStyle/>
          <a:p>
            <a:fld id="{491EDF3F-E2E7-471B-9F75-723DB8E99120}" type="slidenum">
              <a:rPr lang="en-US" altLang="en-US"/>
              <a:pPr/>
              <a:t>59</a:t>
            </a:fld>
            <a:endParaRPr lang="en-US" altLang="en-US" dirty="0"/>
          </a:p>
        </p:txBody>
      </p:sp>
      <p:sp>
        <p:nvSpPr>
          <p:cNvPr id="9" name="Title 2"/>
          <p:cNvSpPr txBox="1">
            <a:spLocks/>
          </p:cNvSpPr>
          <p:nvPr/>
        </p:nvSpPr>
        <p:spPr bwMode="auto">
          <a:xfrm>
            <a:off x="152400" y="3048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Quy</a:t>
            </a:r>
            <a:r>
              <a:rPr lang="vi-VN" sz="2200" b="1" dirty="0">
                <a:latin typeface="Tahoma" panose="020B0604030504040204" pitchFamily="34" charset="0"/>
                <a:ea typeface="Tahoma" panose="020B0604030504040204" pitchFamily="34" charset="0"/>
                <a:cs typeface="Tahoma" panose="020B0604030504040204" pitchFamily="34" charset="0"/>
              </a:rPr>
              <a:t> tắc ngồi trong ô tô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868494"/>
            <a:ext cx="8953499"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b) Đọc thông tin và ghép các hình ảnh (ảnh 1, 2, 3) với thông </a:t>
            </a:r>
            <a:r>
              <a:rPr lang="vi-VN" sz="2000" i="1" dirty="0" smtClean="0">
                <a:latin typeface="Tahoma" panose="020B0604030504040204" pitchFamily="34" charset="0"/>
                <a:ea typeface="Tahoma" panose="020B0604030504040204" pitchFamily="34" charset="0"/>
                <a:cs typeface="Tahoma" panose="020B0604030504040204" pitchFamily="34" charset="0"/>
              </a:rPr>
              <a:t>tin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sau</a:t>
            </a:r>
            <a:r>
              <a:rPr lang="vi-VN" sz="2000" i="1" dirty="0" smtClean="0">
                <a:latin typeface="Tahoma" panose="020B0604030504040204" pitchFamily="34" charset="0"/>
                <a:ea typeface="Tahoma" panose="020B0604030504040204" pitchFamily="34" charset="0"/>
                <a:cs typeface="Tahoma" panose="020B0604030504040204" pitchFamily="34" charset="0"/>
              </a:rPr>
              <a:t> sao </a:t>
            </a:r>
            <a:r>
              <a:rPr lang="vi-VN" sz="2000" i="1" dirty="0">
                <a:latin typeface="Tahoma" panose="020B0604030504040204" pitchFamily="34" charset="0"/>
                <a:ea typeface="Tahoma" panose="020B0604030504040204" pitchFamily="34" charset="0"/>
                <a:cs typeface="Tahoma" panose="020B0604030504040204" pitchFamily="34" charset="0"/>
              </a:rPr>
              <a:t>cho hợp lí về quy tắc ngồi trong ô tô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r>
              <a:rPr lang="vi-VN" sz="2000" i="1" dirty="0" smtClean="0">
                <a:latin typeface="Tahoma" panose="020B0604030504040204" pitchFamily="34" charset="0"/>
                <a:ea typeface="Tahoma" panose="020B0604030504040204" pitchFamily="34" charset="0"/>
                <a:cs typeface="Tahoma" panose="020B0604030504040204" pitchFamily="34" charset="0"/>
              </a:rPr>
              <a:t> </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C:\Documents and Settings\D0593\Desktop\cartripwithchildren1_a2363.jpg"/>
          <p:cNvPicPr/>
          <p:nvPr/>
        </p:nvPicPr>
        <p:blipFill>
          <a:blip r:embed="rId3" cstate="print">
            <a:extLst>
              <a:ext uri="{28A0092B-C50C-407E-A947-70E740481C1C}">
                <a14:useLocalDpi xmlns="" xmlns:a14="http://schemas.microsoft.com/office/drawing/2010/main" val="0"/>
              </a:ext>
            </a:extLst>
          </a:blip>
          <a:srcRect l="39931"/>
          <a:stretch>
            <a:fillRect/>
          </a:stretch>
        </p:blipFill>
        <p:spPr bwMode="auto">
          <a:xfrm>
            <a:off x="152399" y="1820407"/>
            <a:ext cx="2230755" cy="1626566"/>
          </a:xfrm>
          <a:prstGeom prst="rect">
            <a:avLst/>
          </a:prstGeom>
          <a:noFill/>
          <a:ln w="9525">
            <a:noFill/>
            <a:miter lim="800000"/>
            <a:headEnd/>
            <a:tailEnd/>
          </a:ln>
        </p:spPr>
      </p:pic>
      <p:pic>
        <p:nvPicPr>
          <p:cNvPr id="12" name="Picture 11" descr="C:\Documents and Settings\D0593\Desktop\mở cửa.bmp"/>
          <p:cNvPicPr/>
          <p:nvPr/>
        </p:nvPicPr>
        <p:blipFill>
          <a:blip r:embed="rId4" cstate="print">
            <a:extLst>
              <a:ext uri="{28A0092B-C50C-407E-A947-70E740481C1C}">
                <a14:useLocalDpi xmlns="" xmlns:a14="http://schemas.microsoft.com/office/drawing/2010/main" val="0"/>
              </a:ext>
            </a:extLst>
          </a:blip>
          <a:srcRect l="8333"/>
          <a:stretch>
            <a:fillRect/>
          </a:stretch>
        </p:blipFill>
        <p:spPr bwMode="auto">
          <a:xfrm>
            <a:off x="152401" y="3523756"/>
            <a:ext cx="2230755" cy="1505444"/>
          </a:xfrm>
          <a:prstGeom prst="rect">
            <a:avLst/>
          </a:prstGeom>
          <a:noFill/>
          <a:ln w="9525">
            <a:noFill/>
            <a:miter lim="800000"/>
            <a:headEnd/>
            <a:tailEnd/>
          </a:ln>
        </p:spPr>
      </p:pic>
      <p:pic>
        <p:nvPicPr>
          <p:cNvPr id="13" name="Picture 12" descr="C:\Documents and Settings\D0593\Desktop\ghe-ngoi-o-to-combi-junior-air1.jpg"/>
          <p:cNvPicPr/>
          <p:nvPr/>
        </p:nvPicPr>
        <p:blipFill>
          <a:blip r:embed="rId5" cstate="print"/>
          <a:srcRect t="1824"/>
          <a:stretch>
            <a:fillRect/>
          </a:stretch>
        </p:blipFill>
        <p:spPr bwMode="auto">
          <a:xfrm>
            <a:off x="152399" y="5113818"/>
            <a:ext cx="2230754" cy="1498898"/>
          </a:xfrm>
          <a:prstGeom prst="rect">
            <a:avLst/>
          </a:prstGeom>
          <a:noFill/>
          <a:ln w="9525">
            <a:noFill/>
            <a:miter lim="800000"/>
            <a:headEnd/>
            <a:tailEnd/>
          </a:ln>
        </p:spPr>
      </p:pic>
      <p:sp>
        <p:nvSpPr>
          <p:cNvPr id="3" name="Oval 2"/>
          <p:cNvSpPr/>
          <p:nvPr/>
        </p:nvSpPr>
        <p:spPr>
          <a:xfrm>
            <a:off x="1109004" y="3200400"/>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1</a:t>
            </a:r>
            <a:endParaRPr lang="en-US" dirty="0">
              <a:solidFill>
                <a:srgbClr val="000099"/>
              </a:solidFill>
            </a:endParaRPr>
          </a:p>
        </p:txBody>
      </p:sp>
      <p:sp>
        <p:nvSpPr>
          <p:cNvPr id="14" name="Oval 13"/>
          <p:cNvSpPr/>
          <p:nvPr/>
        </p:nvSpPr>
        <p:spPr>
          <a:xfrm>
            <a:off x="1104901" y="4800600"/>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2</a:t>
            </a:r>
            <a:endParaRPr lang="en-US" dirty="0">
              <a:solidFill>
                <a:srgbClr val="000099"/>
              </a:solidFill>
            </a:endParaRPr>
          </a:p>
        </p:txBody>
      </p:sp>
      <p:sp>
        <p:nvSpPr>
          <p:cNvPr id="15" name="Oval 14"/>
          <p:cNvSpPr/>
          <p:nvPr/>
        </p:nvSpPr>
        <p:spPr>
          <a:xfrm>
            <a:off x="1077277" y="6584944"/>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3</a:t>
            </a:r>
            <a:endParaRPr lang="en-US" dirty="0">
              <a:solidFill>
                <a:srgbClr val="000099"/>
              </a:solidFill>
            </a:endParaRPr>
          </a:p>
        </p:txBody>
      </p:sp>
      <p:sp>
        <p:nvSpPr>
          <p:cNvPr id="17" name="TextBox 16"/>
          <p:cNvSpPr txBox="1">
            <a:spLocks noChangeArrowheads="1"/>
          </p:cNvSpPr>
          <p:nvPr/>
        </p:nvSpPr>
        <p:spPr bwMode="auto">
          <a:xfrm>
            <a:off x="2729132" y="1838355"/>
            <a:ext cx="6255433" cy="10287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en-US" sz="1700" b="0" u="none" dirty="0" smtClean="0">
                <a:solidFill>
                  <a:schemeClr val="tx1"/>
                </a:solidFill>
              </a:rPr>
              <a:t> (1) </a:t>
            </a:r>
            <a:r>
              <a:rPr lang="en-US" sz="1700" b="0" u="none" dirty="0" err="1" smtClean="0">
                <a:solidFill>
                  <a:schemeClr val="tx1"/>
                </a:solidFill>
              </a:rPr>
              <a:t>Khi</a:t>
            </a:r>
            <a:r>
              <a:rPr lang="en-US" sz="1700" b="0" u="none" dirty="0" smtClean="0">
                <a:solidFill>
                  <a:schemeClr val="tx1"/>
                </a:solidFill>
              </a:rPr>
              <a:t> </a:t>
            </a:r>
            <a:r>
              <a:rPr lang="en-US" sz="1700" b="0" u="none" dirty="0" err="1">
                <a:solidFill>
                  <a:schemeClr val="tx1"/>
                </a:solidFill>
              </a:rPr>
              <a:t>ngồi</a:t>
            </a:r>
            <a:r>
              <a:rPr lang="en-US" sz="1700" b="0" u="none" dirty="0">
                <a:solidFill>
                  <a:schemeClr val="tx1"/>
                </a:solidFill>
              </a:rPr>
              <a:t> </a:t>
            </a:r>
            <a:r>
              <a:rPr lang="en-US" sz="1700" b="0" u="none" dirty="0" err="1">
                <a:solidFill>
                  <a:schemeClr val="tx1"/>
                </a:solidFill>
              </a:rPr>
              <a:t>trong</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 </a:t>
            </a:r>
            <a:r>
              <a:rPr lang="en-US" sz="1700" b="0" u="none" dirty="0" err="1">
                <a:solidFill>
                  <a:schemeClr val="tx1"/>
                </a:solidFill>
              </a:rPr>
              <a:t>em</a:t>
            </a:r>
            <a:r>
              <a:rPr lang="en-US" sz="1700" b="0" u="none" dirty="0">
                <a:solidFill>
                  <a:schemeClr val="tx1"/>
                </a:solidFill>
              </a:rPr>
              <a:t> </a:t>
            </a:r>
            <a:r>
              <a:rPr lang="en-US" sz="1700" b="0" u="none" dirty="0" err="1">
                <a:solidFill>
                  <a:schemeClr val="tx1"/>
                </a:solidFill>
              </a:rPr>
              <a:t>phải</a:t>
            </a:r>
            <a:r>
              <a:rPr lang="en-US" sz="1700" b="0" u="none" dirty="0">
                <a:solidFill>
                  <a:schemeClr val="tx1"/>
                </a:solidFill>
              </a:rPr>
              <a:t> </a:t>
            </a:r>
            <a:r>
              <a:rPr lang="en-US" sz="1700" b="0" u="none" dirty="0" err="1">
                <a:solidFill>
                  <a:schemeClr val="tx1"/>
                </a:solidFill>
              </a:rPr>
              <a:t>ngồi</a:t>
            </a:r>
            <a:r>
              <a:rPr lang="en-US" sz="1700" b="0" u="none" dirty="0">
                <a:solidFill>
                  <a:schemeClr val="tx1"/>
                </a:solidFill>
              </a:rPr>
              <a:t> </a:t>
            </a:r>
            <a:r>
              <a:rPr lang="en-US" sz="1700" b="0" u="none" dirty="0" err="1">
                <a:solidFill>
                  <a:schemeClr val="tx1"/>
                </a:solidFill>
              </a:rPr>
              <a:t>yên</a:t>
            </a:r>
            <a:r>
              <a:rPr lang="en-US" sz="1700" b="0" u="none" dirty="0">
                <a:solidFill>
                  <a:schemeClr val="tx1"/>
                </a:solidFill>
              </a:rPr>
              <a:t>, </a:t>
            </a:r>
            <a:r>
              <a:rPr lang="en-US" sz="1700" b="0" u="none" dirty="0" err="1">
                <a:solidFill>
                  <a:schemeClr val="tx1"/>
                </a:solidFill>
              </a:rPr>
              <a:t>không</a:t>
            </a:r>
            <a:r>
              <a:rPr lang="en-US" sz="1700" b="0" u="none" dirty="0">
                <a:solidFill>
                  <a:schemeClr val="tx1"/>
                </a:solidFill>
              </a:rPr>
              <a:t> </a:t>
            </a:r>
            <a:r>
              <a:rPr lang="en-US" sz="1700" b="0" u="none" dirty="0" err="1">
                <a:solidFill>
                  <a:schemeClr val="tx1"/>
                </a:solidFill>
              </a:rPr>
              <a:t>đùa</a:t>
            </a:r>
            <a:r>
              <a:rPr lang="en-US" sz="1700" b="0" u="none" dirty="0">
                <a:solidFill>
                  <a:schemeClr val="tx1"/>
                </a:solidFill>
              </a:rPr>
              <a:t> </a:t>
            </a:r>
            <a:r>
              <a:rPr lang="en-US" sz="1700" b="0" u="none" dirty="0" err="1">
                <a:solidFill>
                  <a:schemeClr val="tx1"/>
                </a:solidFill>
              </a:rPr>
              <a:t>nghịch</a:t>
            </a:r>
            <a:r>
              <a:rPr lang="en-US" sz="1700" b="0" u="none" dirty="0">
                <a:solidFill>
                  <a:schemeClr val="tx1"/>
                </a:solidFill>
              </a:rPr>
              <a:t>, </a:t>
            </a:r>
            <a:r>
              <a:rPr lang="en-US" sz="1700" b="0" u="none" dirty="0" err="1">
                <a:solidFill>
                  <a:schemeClr val="tx1"/>
                </a:solidFill>
              </a:rPr>
              <a:t>trêu</a:t>
            </a:r>
            <a:r>
              <a:rPr lang="en-US" sz="1700" b="0" u="none" dirty="0">
                <a:solidFill>
                  <a:schemeClr val="tx1"/>
                </a:solidFill>
              </a:rPr>
              <a:t> </a:t>
            </a:r>
            <a:r>
              <a:rPr lang="en-US" sz="1700" b="0" u="none" dirty="0" err="1">
                <a:solidFill>
                  <a:schemeClr val="tx1"/>
                </a:solidFill>
              </a:rPr>
              <a:t>đùa</a:t>
            </a:r>
            <a:r>
              <a:rPr lang="en-US" sz="1700" b="0" u="none" dirty="0">
                <a:solidFill>
                  <a:schemeClr val="tx1"/>
                </a:solidFill>
              </a:rPr>
              <a:t> </a:t>
            </a:r>
            <a:r>
              <a:rPr lang="en-US" sz="1700" b="0" u="none" dirty="0" err="1">
                <a:solidFill>
                  <a:schemeClr val="tx1"/>
                </a:solidFill>
              </a:rPr>
              <a:t>người</a:t>
            </a:r>
            <a:r>
              <a:rPr lang="en-US" sz="1700" b="0" u="none" dirty="0">
                <a:solidFill>
                  <a:schemeClr val="tx1"/>
                </a:solidFill>
              </a:rPr>
              <a:t> </a:t>
            </a:r>
            <a:r>
              <a:rPr lang="en-US" sz="1700" b="0" u="none" dirty="0" err="1">
                <a:solidFill>
                  <a:schemeClr val="tx1"/>
                </a:solidFill>
              </a:rPr>
              <a:t>lái</a:t>
            </a:r>
            <a:r>
              <a:rPr lang="en-US" sz="1700" b="0" u="none" dirty="0">
                <a:solidFill>
                  <a:schemeClr val="tx1"/>
                </a:solidFill>
              </a:rPr>
              <a:t> </a:t>
            </a:r>
            <a:r>
              <a:rPr lang="en-US" sz="1700" b="0" u="none" dirty="0" err="1">
                <a:solidFill>
                  <a:schemeClr val="tx1"/>
                </a:solidFill>
              </a:rPr>
              <a:t>xe</a:t>
            </a:r>
            <a:r>
              <a:rPr lang="en-US" sz="1700" b="0" u="none" dirty="0" smtClean="0">
                <a:solidFill>
                  <a:schemeClr val="tx1"/>
                </a:solidFill>
              </a:rPr>
              <a:t>.</a:t>
            </a:r>
            <a:endParaRPr lang="en-US" sz="1700" b="0" u="none" dirty="0">
              <a:solidFill>
                <a:schemeClr val="tx1"/>
              </a:solidFill>
            </a:endParaRPr>
          </a:p>
        </p:txBody>
      </p:sp>
      <p:sp>
        <p:nvSpPr>
          <p:cNvPr id="18" name="TextBox 17"/>
          <p:cNvSpPr txBox="1">
            <a:spLocks noChangeArrowheads="1"/>
          </p:cNvSpPr>
          <p:nvPr/>
        </p:nvSpPr>
        <p:spPr bwMode="auto">
          <a:xfrm>
            <a:off x="2736166" y="5562600"/>
            <a:ext cx="6255434" cy="9906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en-US" sz="1700" b="0" u="none" dirty="0" smtClean="0">
                <a:solidFill>
                  <a:schemeClr val="tx1"/>
                </a:solidFill>
              </a:rPr>
              <a:t>(3) </a:t>
            </a:r>
            <a:r>
              <a:rPr lang="en-US" sz="1700" b="0" u="none" dirty="0" err="1" smtClean="0">
                <a:solidFill>
                  <a:schemeClr val="tx1"/>
                </a:solidFill>
              </a:rPr>
              <a:t>Chỉ</a:t>
            </a:r>
            <a:r>
              <a:rPr lang="en-US" sz="1700" b="0" u="none" dirty="0" smtClean="0">
                <a:solidFill>
                  <a:schemeClr val="tx1"/>
                </a:solidFill>
              </a:rPr>
              <a:t> </a:t>
            </a:r>
            <a:r>
              <a:rPr lang="en-US" sz="1700" b="0" u="none" dirty="0" err="1">
                <a:solidFill>
                  <a:schemeClr val="tx1"/>
                </a:solidFill>
              </a:rPr>
              <a:t>xuống</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khi</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đã</a:t>
            </a:r>
            <a:r>
              <a:rPr lang="en-US" sz="1700" b="0" u="none" dirty="0">
                <a:solidFill>
                  <a:schemeClr val="tx1"/>
                </a:solidFill>
              </a:rPr>
              <a:t> </a:t>
            </a:r>
            <a:r>
              <a:rPr lang="en-US" sz="1700" b="0" u="none" dirty="0" err="1">
                <a:solidFill>
                  <a:schemeClr val="tx1"/>
                </a:solidFill>
              </a:rPr>
              <a:t>dừng</a:t>
            </a:r>
            <a:r>
              <a:rPr lang="en-US" sz="1700" b="0" u="none" dirty="0">
                <a:solidFill>
                  <a:schemeClr val="tx1"/>
                </a:solidFill>
              </a:rPr>
              <a:t> </a:t>
            </a:r>
            <a:r>
              <a:rPr lang="en-US" sz="1700" b="0" u="none" dirty="0" err="1">
                <a:solidFill>
                  <a:schemeClr val="tx1"/>
                </a:solidFill>
              </a:rPr>
              <a:t>hẳn</a:t>
            </a:r>
            <a:r>
              <a:rPr lang="en-US" sz="1700" b="0" u="none" dirty="0">
                <a:solidFill>
                  <a:schemeClr val="tx1"/>
                </a:solidFill>
              </a:rPr>
              <a:t> &amp; </a:t>
            </a:r>
            <a:r>
              <a:rPr lang="en-US" sz="1700" b="0" u="none" dirty="0" err="1">
                <a:solidFill>
                  <a:schemeClr val="tx1"/>
                </a:solidFill>
              </a:rPr>
              <a:t>theo</a:t>
            </a:r>
            <a:r>
              <a:rPr lang="en-US" sz="1700" b="0" u="none" dirty="0">
                <a:solidFill>
                  <a:schemeClr val="tx1"/>
                </a:solidFill>
              </a:rPr>
              <a:t> </a:t>
            </a:r>
            <a:r>
              <a:rPr lang="en-US" sz="1700" b="0" u="none" dirty="0" err="1">
                <a:solidFill>
                  <a:schemeClr val="tx1"/>
                </a:solidFill>
              </a:rPr>
              <a:t>sự</a:t>
            </a:r>
            <a:r>
              <a:rPr lang="en-US" sz="1700" b="0" u="none" dirty="0">
                <a:solidFill>
                  <a:schemeClr val="tx1"/>
                </a:solidFill>
              </a:rPr>
              <a:t> </a:t>
            </a:r>
            <a:r>
              <a:rPr lang="en-US" sz="1700" b="0" u="none" dirty="0" err="1">
                <a:solidFill>
                  <a:schemeClr val="tx1"/>
                </a:solidFill>
              </a:rPr>
              <a:t>hướng</a:t>
            </a:r>
            <a:r>
              <a:rPr lang="en-US" sz="1700" b="0" u="none" dirty="0">
                <a:solidFill>
                  <a:schemeClr val="tx1"/>
                </a:solidFill>
              </a:rPr>
              <a:t> </a:t>
            </a:r>
            <a:r>
              <a:rPr lang="en-US" sz="1700" b="0" u="none" dirty="0" err="1">
                <a:solidFill>
                  <a:schemeClr val="tx1"/>
                </a:solidFill>
              </a:rPr>
              <a:t>dẫn</a:t>
            </a:r>
            <a:r>
              <a:rPr lang="en-US" sz="1700" b="0" u="none" dirty="0">
                <a:solidFill>
                  <a:schemeClr val="tx1"/>
                </a:solidFill>
              </a:rPr>
              <a:t> </a:t>
            </a:r>
            <a:r>
              <a:rPr lang="en-US" sz="1700" b="0" u="none" dirty="0" err="1">
                <a:solidFill>
                  <a:schemeClr val="tx1"/>
                </a:solidFill>
              </a:rPr>
              <a:t>của</a:t>
            </a:r>
            <a:r>
              <a:rPr lang="en-US" sz="1700" b="0" u="none" dirty="0">
                <a:solidFill>
                  <a:schemeClr val="tx1"/>
                </a:solidFill>
              </a:rPr>
              <a:t> </a:t>
            </a:r>
            <a:r>
              <a:rPr lang="en-US" sz="1700" b="0" u="none" dirty="0" err="1">
                <a:solidFill>
                  <a:schemeClr val="tx1"/>
                </a:solidFill>
              </a:rPr>
              <a:t>người</a:t>
            </a:r>
            <a:r>
              <a:rPr lang="en-US" sz="1700" b="0" u="none" dirty="0">
                <a:solidFill>
                  <a:schemeClr val="tx1"/>
                </a:solidFill>
              </a:rPr>
              <a:t> </a:t>
            </a:r>
            <a:r>
              <a:rPr lang="en-US" sz="1700" b="0" u="none" dirty="0" err="1">
                <a:solidFill>
                  <a:schemeClr val="tx1"/>
                </a:solidFill>
              </a:rPr>
              <a:t>điều</a:t>
            </a:r>
            <a:r>
              <a:rPr lang="en-US" sz="1700" b="0" u="none" dirty="0">
                <a:solidFill>
                  <a:schemeClr val="tx1"/>
                </a:solidFill>
              </a:rPr>
              <a:t> </a:t>
            </a:r>
            <a:r>
              <a:rPr lang="en-US" sz="1700" b="0" u="none" dirty="0" err="1">
                <a:solidFill>
                  <a:schemeClr val="tx1"/>
                </a:solidFill>
              </a:rPr>
              <a:t>khiển</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a:t>
            </a:r>
          </a:p>
        </p:txBody>
      </p:sp>
      <p:sp>
        <p:nvSpPr>
          <p:cNvPr id="34817" name="Right Arrow 34816"/>
          <p:cNvSpPr/>
          <p:nvPr/>
        </p:nvSpPr>
        <p:spPr>
          <a:xfrm>
            <a:off x="2383153" y="2209800"/>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7" name="Right Arrow 36"/>
          <p:cNvSpPr/>
          <p:nvPr/>
        </p:nvSpPr>
        <p:spPr>
          <a:xfrm>
            <a:off x="2383153" y="4091608"/>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dk1"/>
              </a:solidFill>
            </a:endParaRPr>
          </a:p>
        </p:txBody>
      </p:sp>
      <p:sp>
        <p:nvSpPr>
          <p:cNvPr id="38" name="Right Arrow 37"/>
          <p:cNvSpPr/>
          <p:nvPr/>
        </p:nvSpPr>
        <p:spPr>
          <a:xfrm>
            <a:off x="2383153" y="5782916"/>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dk1"/>
              </a:solidFill>
            </a:endParaRPr>
          </a:p>
        </p:txBody>
      </p:sp>
    </p:spTree>
    <p:extLst>
      <p:ext uri="{BB962C8B-B14F-4D97-AF65-F5344CB8AC3E}">
        <p14:creationId xmlns="" xmlns:p14="http://schemas.microsoft.com/office/powerpoint/2010/main" val="6859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833 0.00555 L -0.00833 0.05833 L -0.00139 0.53981 L -0.00139 0.54027 " pathEditMode="relative" rAng="0" ptsTypes="AAAA">
                                      <p:cBhvr>
                                        <p:cTn id="6" dur="1000" fill="hold"/>
                                        <p:tgtEl>
                                          <p:spTgt spid="17"/>
                                        </p:tgtEl>
                                        <p:attrNameLst>
                                          <p:attrName>ppt_x</p:attrName>
                                          <p:attrName>ppt_y</p:attrName>
                                        </p:attrNameLst>
                                      </p:cBhvr>
                                      <p:rCtr x="347" y="2673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2.22222E-6 0.04514 L -0.00156 -0.21944 L -0.00156 -0.21921 " pathEditMode="relative" rAng="0" ptsTypes="AAA">
                                      <p:cBhvr>
                                        <p:cTn id="10" dur="1000" fill="hold"/>
                                        <p:tgtEl>
                                          <p:spTgt spid="16"/>
                                        </p:tgtEl>
                                        <p:attrNameLst>
                                          <p:attrName>ppt_x</p:attrName>
                                          <p:attrName>ppt_y</p:attrName>
                                        </p:attrNameLst>
                                      </p:cBhvr>
                                      <p:rCtr x="-87" y="-1324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209 -0.04305 L -0.00278 -0.23889 " pathEditMode="relative" rAng="0" ptsTypes="AA">
                                      <p:cBhvr>
                                        <p:cTn id="14" dur="1000" fill="hold"/>
                                        <p:tgtEl>
                                          <p:spTgt spid="18"/>
                                        </p:tgtEl>
                                        <p:attrNameLst>
                                          <p:attrName>ppt_x</p:attrName>
                                          <p:attrName>ppt_y</p:attrName>
                                        </p:attrNameLst>
                                      </p:cBhvr>
                                      <p:rCtr x="-35" y="-979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817"/>
                                        </p:tgtEl>
                                        <p:attrNameLst>
                                          <p:attrName>style.visibility</p:attrName>
                                        </p:attrNameLst>
                                      </p:cBhvr>
                                      <p:to>
                                        <p:strVal val="visible"/>
                                      </p:to>
                                    </p:set>
                                    <p:animEffect transition="in" filter="wipe(down)">
                                      <p:cBhvr>
                                        <p:cTn id="22" dur="500"/>
                                        <p:tgtEl>
                                          <p:spTgt spid="348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4817"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FC5A995-E58C-44D3-B94D-EE7358E28E04}" type="slidenum">
              <a:rPr lang="en-US" altLang="en-US" smtClean="0"/>
              <a:pPr/>
              <a:t>6</a:t>
            </a:fld>
            <a:endParaRPr lang="en-US" altLang="en-US"/>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342900" y="1143000"/>
            <a:ext cx="8343900" cy="954107"/>
          </a:xfrm>
          <a:prstGeom prst="rect">
            <a:avLst/>
          </a:prstGeom>
          <a:ln>
            <a:solidFill>
              <a:srgbClr val="800000"/>
            </a:solidFill>
          </a:ln>
        </p:spPr>
        <p:txBody>
          <a:bodyPr wrap="square" lIns="182880">
            <a:spAutoFit/>
          </a:bodyPr>
          <a:lstStyle/>
          <a:p>
            <a:pPr marL="457200" indent="-457200" algn="just">
              <a:lnSpc>
                <a:spcPct val="115000"/>
              </a:lnSpc>
              <a:spcBef>
                <a:spcPts val="600"/>
              </a:spcBef>
              <a:spcAft>
                <a:spcPts val="600"/>
              </a:spcAft>
              <a:buFont typeface="+mj-lt"/>
              <a:buAutoNum type="alphaLcParenR"/>
            </a:pPr>
            <a:r>
              <a:rPr lang="vi-VN" sz="2000" dirty="0" smtClean="0">
                <a:solidFill>
                  <a:srgbClr val="1F497D">
                    <a:lumMod val="75000"/>
                  </a:srgbClr>
                </a:solidFill>
                <a:latin typeface="Tahoma" pitchFamily="34" charset="0"/>
                <a:cs typeface="Tahoma" pitchFamily="34" charset="0"/>
              </a:rPr>
              <a:t>Nhận </a:t>
            </a:r>
            <a:r>
              <a:rPr lang="vi-VN" sz="2000" dirty="0">
                <a:solidFill>
                  <a:srgbClr val="1F497D">
                    <a:lumMod val="75000"/>
                  </a:srgbClr>
                </a:solidFill>
                <a:latin typeface="Tahoma" pitchFamily="34" charset="0"/>
                <a:cs typeface="Tahoma" pitchFamily="34" charset="0"/>
              </a:rPr>
              <a:t>xét của em về cách ứng xử của mọi người trong tình huống.</a:t>
            </a:r>
            <a:endParaRPr lang="en-US" sz="2000" dirty="0">
              <a:solidFill>
                <a:srgbClr val="1F497D">
                  <a:lumMod val="75000"/>
                </a:srgbClr>
              </a:solidFill>
              <a:latin typeface="Tahoma" pitchFamily="34" charset="0"/>
              <a:cs typeface="Tahoma" pitchFamily="34" charset="0"/>
            </a:endParaRPr>
          </a:p>
          <a:p>
            <a:pPr marL="457200" indent="-457200" algn="just">
              <a:lnSpc>
                <a:spcPct val="115000"/>
              </a:lnSpc>
              <a:spcBef>
                <a:spcPts val="600"/>
              </a:spcBef>
              <a:spcAft>
                <a:spcPts val="600"/>
              </a:spcAft>
              <a:buFont typeface="+mj-lt"/>
              <a:buAutoNum type="alphaLcParenR"/>
            </a:pPr>
            <a:r>
              <a:rPr lang="en-US" sz="2000" dirty="0" smtClean="0">
                <a:solidFill>
                  <a:srgbClr val="1F497D">
                    <a:lumMod val="75000"/>
                  </a:srgbClr>
                </a:solidFill>
                <a:latin typeface="Tahoma" pitchFamily="34" charset="0"/>
                <a:cs typeface="Tahoma" pitchFamily="34" charset="0"/>
              </a:rPr>
              <a:t>Cho </a:t>
            </a:r>
            <a:r>
              <a:rPr lang="en-US" sz="2000" dirty="0" err="1" smtClean="0">
                <a:solidFill>
                  <a:srgbClr val="1F497D">
                    <a:lumMod val="75000"/>
                  </a:srgbClr>
                </a:solidFill>
                <a:latin typeface="Tahoma" pitchFamily="34" charset="0"/>
                <a:cs typeface="Tahoma" pitchFamily="34" charset="0"/>
              </a:rPr>
              <a:t>biết</a:t>
            </a:r>
            <a:r>
              <a:rPr lang="en-US" sz="2000" dirty="0" smtClean="0">
                <a:solidFill>
                  <a:srgbClr val="1F497D">
                    <a:lumMod val="75000"/>
                  </a:srgbClr>
                </a:solidFill>
                <a:latin typeface="Tahoma" pitchFamily="34" charset="0"/>
                <a:cs typeface="Tahoma" pitchFamily="34" charset="0"/>
              </a:rPr>
              <a:t> n</a:t>
            </a:r>
            <a:r>
              <a:rPr lang="vi-VN" sz="2000" dirty="0" smtClean="0">
                <a:solidFill>
                  <a:srgbClr val="1F497D">
                    <a:lumMod val="75000"/>
                  </a:srgbClr>
                </a:solidFill>
                <a:latin typeface="Tahoma" pitchFamily="34" charset="0"/>
                <a:cs typeface="Tahoma" pitchFamily="34" charset="0"/>
              </a:rPr>
              <a:t>ếu </a:t>
            </a:r>
            <a:r>
              <a:rPr lang="vi-VN" sz="2000" dirty="0">
                <a:solidFill>
                  <a:srgbClr val="1F497D">
                    <a:lumMod val="75000"/>
                  </a:srgbClr>
                </a:solidFill>
                <a:latin typeface="Tahoma" pitchFamily="34" charset="0"/>
                <a:cs typeface="Tahoma" pitchFamily="34" charset="0"/>
              </a:rPr>
              <a:t>chứng kiến sự việc đó, em sẽ làm gì?</a:t>
            </a:r>
            <a:endParaRPr lang="en-US" sz="2000" dirty="0">
              <a:solidFill>
                <a:srgbClr val="1F497D">
                  <a:lumMod val="75000"/>
                </a:srgbClr>
              </a:solidFill>
              <a:latin typeface="Tahoma" pitchFamily="34" charset="0"/>
              <a:cs typeface="Tahoma" pitchFamily="34" charset="0"/>
            </a:endParaRPr>
          </a:p>
        </p:txBody>
      </p:sp>
      <p:sp>
        <p:nvSpPr>
          <p:cNvPr id="8" name="Rectangle 7"/>
          <p:cNvSpPr>
            <a:spLocks noChangeArrowheads="1"/>
          </p:cNvSpPr>
          <p:nvPr/>
        </p:nvSpPr>
        <p:spPr bwMode="auto">
          <a:xfrm>
            <a:off x="704691" y="762000"/>
            <a:ext cx="4208203" cy="323165"/>
          </a:xfrm>
          <a:prstGeom prst="rect">
            <a:avLst/>
          </a:prstGeom>
          <a:noFill/>
          <a:ln w="9525">
            <a:noFill/>
            <a:miter lim="800000"/>
            <a:headEnd/>
            <a:tailEnd/>
          </a:ln>
        </p:spPr>
        <p:txBody>
          <a:bodyPr wrap="none">
            <a:spAutoFit/>
          </a:bodyPr>
          <a:lstStyle/>
          <a:p>
            <a:pPr algn="just">
              <a:lnSpc>
                <a:spcPts val="1800"/>
              </a:lnSpc>
              <a:spcBef>
                <a:spcPts val="600"/>
              </a:spcBef>
              <a:spcAft>
                <a:spcPts val="1000"/>
              </a:spcAft>
              <a:tabLst>
                <a:tab pos="270510" algn="l"/>
              </a:tabLst>
            </a:pPr>
            <a:r>
              <a:rPr lang="vi-VN" sz="2200" b="1" dirty="0">
                <a:solidFill>
                  <a:srgbClr val="1F497D">
                    <a:lumMod val="75000"/>
                  </a:srgbClr>
                </a:solidFill>
                <a:latin typeface="Tahoma" pitchFamily="34" charset="0"/>
                <a:cs typeface="Tahoma" pitchFamily="34" charset="0"/>
              </a:rPr>
              <a:t>Đọc thông tin dưới </a:t>
            </a:r>
            <a:r>
              <a:rPr lang="vi-VN" sz="2200" b="1" dirty="0" smtClean="0">
                <a:solidFill>
                  <a:srgbClr val="1F497D">
                    <a:lumMod val="75000"/>
                  </a:srgbClr>
                </a:solidFill>
                <a:latin typeface="Tahoma" pitchFamily="34" charset="0"/>
                <a:cs typeface="Tahoma" pitchFamily="34" charset="0"/>
              </a:rPr>
              <a:t>đây</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hãy</a:t>
            </a:r>
            <a:r>
              <a:rPr lang="vi-VN" sz="2200" b="1" dirty="0" smtClean="0">
                <a:solidFill>
                  <a:srgbClr val="1F497D">
                    <a:lumMod val="75000"/>
                  </a:srgbClr>
                </a:solidFill>
                <a:latin typeface="Tahoma" pitchFamily="34" charset="0"/>
                <a:cs typeface="Tahoma" pitchFamily="34" charset="0"/>
              </a:rPr>
              <a:t>:</a:t>
            </a:r>
            <a:endParaRPr lang="en-US" sz="2200" b="1" dirty="0">
              <a:solidFill>
                <a:srgbClr val="1F497D">
                  <a:lumMod val="75000"/>
                </a:srgbClr>
              </a:solidFill>
              <a:latin typeface="Tahoma" pitchFamily="34" charset="0"/>
              <a:cs typeface="Tahoma" pitchFamily="34" charset="0"/>
            </a:endParaRPr>
          </a:p>
        </p:txBody>
      </p:sp>
      <p:pic>
        <p:nvPicPr>
          <p:cNvPr id="10" name="Picture 9"/>
          <p:cNvPicPr>
            <a:picLocks noChangeAspect="1"/>
          </p:cNvPicPr>
          <p:nvPr/>
        </p:nvPicPr>
        <p:blipFill>
          <a:blip r:embed="rId2"/>
          <a:stretch>
            <a:fillRect/>
          </a:stretch>
        </p:blipFill>
        <p:spPr>
          <a:xfrm>
            <a:off x="1828800" y="2209800"/>
            <a:ext cx="5736684" cy="3810000"/>
          </a:xfrm>
          <a:prstGeom prst="rect">
            <a:avLst/>
          </a:prstGeom>
        </p:spPr>
      </p:pic>
      <p:sp>
        <p:nvSpPr>
          <p:cNvPr id="11" name="TextBox 10"/>
          <p:cNvSpPr txBox="1"/>
          <p:nvPr/>
        </p:nvSpPr>
        <p:spPr>
          <a:xfrm>
            <a:off x="2819400" y="6350000"/>
            <a:ext cx="4191000" cy="369332"/>
          </a:xfrm>
          <a:prstGeom prst="rect">
            <a:avLst/>
          </a:prstGeom>
          <a:noFill/>
        </p:spPr>
        <p:txBody>
          <a:bodyPr wrap="square" rtlCol="0">
            <a:spAutoFit/>
          </a:bodyPr>
          <a:lstStyle/>
          <a:p>
            <a:r>
              <a:rPr lang="en-US" dirty="0" err="1" smtClean="0"/>
              <a:t>Phim</a:t>
            </a:r>
            <a:r>
              <a:rPr lang="en-US" dirty="0" smtClean="0"/>
              <a:t>: </a:t>
            </a:r>
            <a:r>
              <a:rPr lang="en-US" dirty="0" err="1" smtClean="0">
                <a:hlinkClick r:id="rId3" action="ppaction://hlinkfile"/>
              </a:rPr>
              <a:t>Tinh</a:t>
            </a:r>
            <a:r>
              <a:rPr lang="en-US" dirty="0" smtClean="0">
                <a:hlinkClick r:id="rId3" action="ppaction://hlinkfile"/>
              </a:rPr>
              <a:t> </a:t>
            </a:r>
            <a:r>
              <a:rPr lang="en-US" dirty="0" err="1" smtClean="0">
                <a:hlinkClick r:id="rId3" action="ppaction://hlinkfile"/>
              </a:rPr>
              <a:t>huong</a:t>
            </a:r>
            <a:r>
              <a:rPr lang="en-US" dirty="0" smtClean="0">
                <a:hlinkClick r:id="rId3" action="ppaction://hlinkfile"/>
              </a:rPr>
              <a:t> tai nan.mp4</a:t>
            </a:r>
            <a:endParaRPr lang="en-US" dirty="0"/>
          </a:p>
        </p:txBody>
      </p:sp>
      <p:sp>
        <p:nvSpPr>
          <p:cNvPr id="9" name="TextBox 8"/>
          <p:cNvSpPr txBox="1"/>
          <p:nvPr/>
        </p:nvSpPr>
        <p:spPr>
          <a:xfrm>
            <a:off x="1981200" y="6019800"/>
            <a:ext cx="5334000" cy="307777"/>
          </a:xfrm>
          <a:prstGeom prst="rect">
            <a:avLst/>
          </a:prstGeom>
          <a:noFill/>
        </p:spPr>
        <p:txBody>
          <a:bodyPr wrap="square" rtlCol="0">
            <a:spAutoFit/>
          </a:bodyPr>
          <a:lstStyle/>
          <a:p>
            <a:r>
              <a:rPr lang="en-US" sz="1400" dirty="0" err="1" smtClean="0"/>
              <a:t>Nguồn:https</a:t>
            </a:r>
            <a:r>
              <a:rPr lang="en-US" sz="1400" dirty="0" smtClean="0"/>
              <a:t>://www.youtube.com/watch?v=H55jPDut5TA&amp;t=83s</a:t>
            </a:r>
            <a:endParaRPr lang="en-US" sz="1400" dirty="0"/>
          </a:p>
        </p:txBody>
      </p:sp>
    </p:spTree>
    <p:extLst>
      <p:ext uri="{BB962C8B-B14F-4D97-AF65-F5344CB8AC3E}">
        <p14:creationId xmlns="" xmlns:p14="http://schemas.microsoft.com/office/powerpoint/2010/main" val="38902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80871"/>
            <a:ext cx="8534400" cy="1200329"/>
          </a:xfrm>
          <a:prstGeom prst="rect">
            <a:avLst/>
          </a:prstGeom>
          <a:noFill/>
          <a:ln w="9525">
            <a:noFill/>
            <a:miter lim="800000"/>
            <a:headEnd/>
            <a:tailEnd/>
          </a:ln>
        </p:spPr>
        <p:txBody>
          <a:bodyPr wrap="square">
            <a:spAutoFit/>
          </a:bodyPr>
          <a:lstStyle/>
          <a:p>
            <a:r>
              <a:rPr lang="vi-VN" sz="2400" dirty="0" smtClean="0"/>
              <a:t>1</a:t>
            </a:r>
            <a:r>
              <a:rPr lang="vi-VN" sz="2400" dirty="0"/>
              <a:t>. Trong các tư thế </a:t>
            </a:r>
            <a:r>
              <a:rPr lang="vi-VN" sz="2400" dirty="0" smtClean="0"/>
              <a:t>dưới </a:t>
            </a:r>
            <a:r>
              <a:rPr lang="vi-VN" sz="2400" dirty="0"/>
              <a:t>đây, tư thế </a:t>
            </a:r>
            <a:r>
              <a:rPr lang="vi-VN" sz="2400" dirty="0" smtClean="0"/>
              <a:t>nào </a:t>
            </a:r>
            <a:r>
              <a:rPr lang="vi-VN" sz="2400" dirty="0"/>
              <a:t>là an toàn? Vì sao? Hãy chia sẻ với các bạn cách ngồi sau xe đạp/xe máy an toàn mà em biết?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headEnd/>
            <a:tailEnd/>
          </a:ln>
        </p:spPr>
        <p:txBody>
          <a:bodyPr/>
          <a:lstStyle/>
          <a:p>
            <a:r>
              <a:rPr lang="en-US" altLang="en-US" dirty="0" smtClean="0"/>
              <a:t>50</a:t>
            </a:r>
            <a:endParaRPr lang="en-US" altLang="en-US" dirty="0"/>
          </a:p>
        </p:txBody>
      </p:sp>
      <p:grpSp>
        <p:nvGrpSpPr>
          <p:cNvPr id="5" name="Group 4"/>
          <p:cNvGrpSpPr/>
          <p:nvPr/>
        </p:nvGrpSpPr>
        <p:grpSpPr>
          <a:xfrm>
            <a:off x="228600" y="2285999"/>
            <a:ext cx="2667000" cy="2895600"/>
            <a:chOff x="228600" y="2285999"/>
            <a:chExt cx="2667000" cy="2895600"/>
          </a:xfrm>
        </p:grpSpPr>
        <p:pic>
          <p:nvPicPr>
            <p:cNvPr id="13" name="Picture 12"/>
            <p:cNvPicPr/>
            <p:nvPr/>
          </p:nvPicPr>
          <p:blipFill rotWithShape="1">
            <a:blip r:embed="rId3" cstate="print"/>
            <a:srcRect l="19912" t="27083" r="62877" b="43750"/>
            <a:stretch/>
          </p:blipFill>
          <p:spPr bwMode="auto">
            <a:xfrm>
              <a:off x="228600" y="2285999"/>
              <a:ext cx="2667000" cy="28956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04825" y="4733925"/>
              <a:ext cx="285750" cy="304800"/>
            </a:xfrm>
            <a:prstGeom prst="rect">
              <a:avLst/>
            </a:prstGeom>
          </p:spPr>
        </p:pic>
      </p:grpSp>
      <p:grpSp>
        <p:nvGrpSpPr>
          <p:cNvPr id="8" name="Group 7"/>
          <p:cNvGrpSpPr/>
          <p:nvPr/>
        </p:nvGrpSpPr>
        <p:grpSpPr>
          <a:xfrm>
            <a:off x="3155949" y="2362199"/>
            <a:ext cx="2590801" cy="2819401"/>
            <a:chOff x="3155949" y="2362199"/>
            <a:chExt cx="2590801" cy="2819401"/>
          </a:xfrm>
        </p:grpSpPr>
        <p:pic>
          <p:nvPicPr>
            <p:cNvPr id="26" name="Picture 25"/>
            <p:cNvPicPr/>
            <p:nvPr/>
          </p:nvPicPr>
          <p:blipFill rotWithShape="1">
            <a:blip r:embed="rId3" cstate="print"/>
            <a:srcRect l="37895" t="28040" r="45386" b="43560"/>
            <a:stretch/>
          </p:blipFill>
          <p:spPr bwMode="auto">
            <a:xfrm>
              <a:off x="3155949" y="2362199"/>
              <a:ext cx="2590801" cy="2819401"/>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3276600" y="4733925"/>
              <a:ext cx="304800" cy="304800"/>
            </a:xfrm>
            <a:prstGeom prst="rect">
              <a:avLst/>
            </a:prstGeom>
          </p:spPr>
        </p:pic>
      </p:grpSp>
      <p:grpSp>
        <p:nvGrpSpPr>
          <p:cNvPr id="10" name="Group 9"/>
          <p:cNvGrpSpPr/>
          <p:nvPr/>
        </p:nvGrpSpPr>
        <p:grpSpPr>
          <a:xfrm>
            <a:off x="5968999" y="2362199"/>
            <a:ext cx="2616200" cy="2819400"/>
            <a:chOff x="5968999" y="2362199"/>
            <a:chExt cx="2616200" cy="2819400"/>
          </a:xfrm>
        </p:grpSpPr>
        <p:pic>
          <p:nvPicPr>
            <p:cNvPr id="25" name="Picture 24"/>
            <p:cNvPicPr/>
            <p:nvPr/>
          </p:nvPicPr>
          <p:blipFill rotWithShape="1">
            <a:blip r:embed="rId3" cstate="print"/>
            <a:srcRect l="55152" t="27851" r="27965" b="43750"/>
            <a:stretch/>
          </p:blipFill>
          <p:spPr bwMode="auto">
            <a:xfrm>
              <a:off x="5968999" y="2362199"/>
              <a:ext cx="2616200" cy="2819400"/>
            </a:xfrm>
            <a:prstGeom prst="rect">
              <a:avLst/>
            </a:prstGeom>
            <a:noFill/>
            <a:ln w="9525">
              <a:noFill/>
              <a:miter lim="800000"/>
              <a:headEnd/>
              <a:tailEnd/>
            </a:ln>
          </p:spPr>
        </p:pic>
        <p:pic>
          <p:nvPicPr>
            <p:cNvPr id="4" name="Picture 3"/>
            <p:cNvPicPr>
              <a:picLocks noChangeAspect="1"/>
            </p:cNvPicPr>
            <p:nvPr/>
          </p:nvPicPr>
          <p:blipFill>
            <a:blip r:embed="rId6"/>
            <a:stretch>
              <a:fillRect/>
            </a:stretch>
          </p:blipFill>
          <p:spPr>
            <a:xfrm>
              <a:off x="6105526" y="4752970"/>
              <a:ext cx="228600" cy="228600"/>
            </a:xfrm>
            <a:prstGeom prst="rect">
              <a:avLst/>
            </a:prstGeom>
          </p:spPr>
        </p:pic>
      </p:grpSp>
    </p:spTree>
    <p:extLst>
      <p:ext uri="{BB962C8B-B14F-4D97-AF65-F5344CB8AC3E}">
        <p14:creationId xmlns="" xmlns:p14="http://schemas.microsoft.com/office/powerpoint/2010/main" val="6800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04671"/>
            <a:ext cx="8534400" cy="1200329"/>
          </a:xfrm>
          <a:prstGeom prst="rect">
            <a:avLst/>
          </a:prstGeom>
          <a:noFill/>
          <a:ln w="9525">
            <a:noFill/>
            <a:miter lim="800000"/>
            <a:headEnd/>
            <a:tailEnd/>
          </a:ln>
        </p:spPr>
        <p:txBody>
          <a:bodyPr wrap="square">
            <a:spAutoFit/>
          </a:bodyPr>
          <a:lstStyle/>
          <a:p>
            <a:r>
              <a:rPr lang="vi-VN" sz="2400" dirty="0">
                <a:latin typeface="Tahoma" panose="020B0604030504040204" pitchFamily="34" charset="0"/>
                <a:ea typeface="Tahoma" panose="020B0604030504040204" pitchFamily="34" charset="0"/>
                <a:cs typeface="Tahoma" panose="020B0604030504040204" pitchFamily="34" charset="0"/>
              </a:rPr>
              <a:t>2. Trong các tư thế ngồi trong xe ô tô dưới đây, tư thế nào là an toàn? Vì sao? Hãy </a:t>
            </a:r>
            <a:r>
              <a:rPr lang="vi-VN" sz="2400" dirty="0" smtClean="0">
                <a:latin typeface="Tahoma" panose="020B0604030504040204" pitchFamily="34" charset="0"/>
                <a:ea typeface="Tahoma" panose="020B0604030504040204" pitchFamily="34" charset="0"/>
                <a:cs typeface="Tahoma" panose="020B0604030504040204" pitchFamily="34" charset="0"/>
              </a:rPr>
              <a:t>ch</a:t>
            </a:r>
            <a:r>
              <a:rPr lang="en-US" sz="2400" dirty="0" err="1" smtClean="0">
                <a:latin typeface="Tahoma" panose="020B0604030504040204" pitchFamily="34" charset="0"/>
                <a:ea typeface="Tahoma" panose="020B0604030504040204" pitchFamily="34" charset="0"/>
                <a:cs typeface="Tahoma" panose="020B0604030504040204" pitchFamily="34" charset="0"/>
              </a:rPr>
              <a:t>ia</a:t>
            </a:r>
            <a:r>
              <a:rPr lang="vi-VN" sz="2400" dirty="0" smtClean="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sẻ với các bạn cách ngồi trong ô tô như thế nào cho an toàn?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pic>
        <p:nvPicPr>
          <p:cNvPr id="9" name="Picture 8"/>
          <p:cNvPicPr/>
          <p:nvPr/>
        </p:nvPicPr>
        <p:blipFill>
          <a:blip r:embed="rId3"/>
          <a:srcRect/>
          <a:stretch>
            <a:fillRect/>
          </a:stretch>
        </p:blipFill>
        <p:spPr bwMode="auto">
          <a:xfrm>
            <a:off x="381000" y="2438400"/>
            <a:ext cx="2643505" cy="2286000"/>
          </a:xfrm>
          <a:prstGeom prst="rect">
            <a:avLst/>
          </a:prstGeom>
          <a:noFill/>
          <a:ln w="9525">
            <a:noFill/>
            <a:miter lim="800000"/>
            <a:headEnd/>
            <a:tailEnd/>
          </a:ln>
        </p:spPr>
      </p:pic>
      <p:sp>
        <p:nvSpPr>
          <p:cNvPr id="3" name="Oval 2"/>
          <p:cNvSpPr/>
          <p:nvPr/>
        </p:nvSpPr>
        <p:spPr>
          <a:xfrm>
            <a:off x="533400" y="4401219"/>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pic>
        <p:nvPicPr>
          <p:cNvPr id="2" name="Picture 1"/>
          <p:cNvPicPr>
            <a:picLocks noChangeAspect="1"/>
          </p:cNvPicPr>
          <p:nvPr/>
        </p:nvPicPr>
        <p:blipFill>
          <a:blip r:embed="rId4"/>
          <a:stretch>
            <a:fillRect/>
          </a:stretch>
        </p:blipFill>
        <p:spPr>
          <a:xfrm>
            <a:off x="533400" y="4401220"/>
            <a:ext cx="295275" cy="302568"/>
          </a:xfrm>
          <a:prstGeom prst="rect">
            <a:avLst/>
          </a:prstGeom>
        </p:spPr>
      </p:pic>
      <p:grpSp>
        <p:nvGrpSpPr>
          <p:cNvPr id="13" name="Group 12"/>
          <p:cNvGrpSpPr/>
          <p:nvPr/>
        </p:nvGrpSpPr>
        <p:grpSpPr>
          <a:xfrm>
            <a:off x="3380118" y="2394619"/>
            <a:ext cx="2383764" cy="2373562"/>
            <a:chOff x="3380118" y="2394619"/>
            <a:chExt cx="2383764" cy="2373562"/>
          </a:xfrm>
        </p:grpSpPr>
        <p:pic>
          <p:nvPicPr>
            <p:cNvPr id="8" name="Picture 7"/>
            <p:cNvPicPr/>
            <p:nvPr/>
          </p:nvPicPr>
          <p:blipFill>
            <a:blip r:embed="rId5"/>
            <a:srcRect l="9375" t="47917" r="74219" b="19792"/>
            <a:stretch>
              <a:fillRect/>
            </a:stretch>
          </p:blipFill>
          <p:spPr bwMode="auto">
            <a:xfrm>
              <a:off x="3380118" y="2394619"/>
              <a:ext cx="2383764" cy="2373562"/>
            </a:xfrm>
            <a:prstGeom prst="rect">
              <a:avLst/>
            </a:prstGeom>
            <a:noFill/>
            <a:ln w="9525">
              <a:noFill/>
              <a:miter lim="800000"/>
              <a:headEnd/>
              <a:tailEnd/>
            </a:ln>
          </p:spPr>
        </p:pic>
        <p:sp>
          <p:nvSpPr>
            <p:cNvPr id="14" name="Oval 13"/>
            <p:cNvSpPr/>
            <p:nvPr/>
          </p:nvSpPr>
          <p:spPr>
            <a:xfrm>
              <a:off x="3581400" y="4421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pic>
          <p:nvPicPr>
            <p:cNvPr id="4" name="Picture 3"/>
            <p:cNvPicPr>
              <a:picLocks noChangeAspect="1"/>
            </p:cNvPicPr>
            <p:nvPr/>
          </p:nvPicPr>
          <p:blipFill>
            <a:blip r:embed="rId6"/>
            <a:stretch>
              <a:fillRect/>
            </a:stretch>
          </p:blipFill>
          <p:spPr>
            <a:xfrm>
              <a:off x="3569653" y="4421832"/>
              <a:ext cx="376554" cy="321178"/>
            </a:xfrm>
            <a:prstGeom prst="rect">
              <a:avLst/>
            </a:prstGeom>
          </p:spPr>
        </p:pic>
      </p:grpSp>
      <p:grpSp>
        <p:nvGrpSpPr>
          <p:cNvPr id="11" name="Group 10"/>
          <p:cNvGrpSpPr/>
          <p:nvPr/>
        </p:nvGrpSpPr>
        <p:grpSpPr>
          <a:xfrm>
            <a:off x="6072505" y="2420019"/>
            <a:ext cx="2690495" cy="2286000"/>
            <a:chOff x="6072505" y="2420019"/>
            <a:chExt cx="2690495" cy="2286000"/>
          </a:xfrm>
        </p:grpSpPr>
        <p:pic>
          <p:nvPicPr>
            <p:cNvPr id="5" name="Picture 4"/>
            <p:cNvPicPr/>
            <p:nvPr/>
          </p:nvPicPr>
          <p:blipFill>
            <a:blip r:embed="rId5"/>
            <a:srcRect l="9375" t="16669" r="67188" b="57291"/>
            <a:stretch>
              <a:fillRect/>
            </a:stretch>
          </p:blipFill>
          <p:spPr bwMode="auto">
            <a:xfrm>
              <a:off x="6072505" y="2420019"/>
              <a:ext cx="2690495"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Oval 14"/>
            <p:cNvSpPr/>
            <p:nvPr/>
          </p:nvSpPr>
          <p:spPr>
            <a:xfrm>
              <a:off x="6145848" y="4355313"/>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pic>
          <p:nvPicPr>
            <p:cNvPr id="10" name="Picture 9"/>
            <p:cNvPicPr>
              <a:picLocks noChangeAspect="1"/>
            </p:cNvPicPr>
            <p:nvPr/>
          </p:nvPicPr>
          <p:blipFill>
            <a:blip r:embed="rId7"/>
            <a:stretch>
              <a:fillRect/>
            </a:stretch>
          </p:blipFill>
          <p:spPr>
            <a:xfrm>
              <a:off x="6145848" y="4355313"/>
              <a:ext cx="419100" cy="302568"/>
            </a:xfrm>
            <a:prstGeom prst="rect">
              <a:avLst/>
            </a:prstGeom>
          </p:spPr>
        </p:pic>
      </p:grpSp>
    </p:spTree>
    <p:extLst>
      <p:ext uri="{BB962C8B-B14F-4D97-AF65-F5344CB8AC3E}">
        <p14:creationId xmlns="" xmlns:p14="http://schemas.microsoft.com/office/powerpoint/2010/main" val="12878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10" name="Rounded Rectangular Callout 9"/>
          <p:cNvSpPr/>
          <p:nvPr/>
        </p:nvSpPr>
        <p:spPr>
          <a:xfrm>
            <a:off x="304800" y="1447800"/>
            <a:ext cx="6295773" cy="2209800"/>
          </a:xfrm>
          <a:prstGeom prst="wedgeRoundRectCallout">
            <a:avLst>
              <a:gd name="adj1" fmla="val 50448"/>
              <a:gd name="adj2" fmla="val 69754"/>
              <a:gd name="adj3" fmla="val 16667"/>
            </a:avLst>
          </a:prstGeom>
          <a:solidFill>
            <a:srgbClr val="92D050"/>
          </a:solidFill>
          <a:ln w="25400">
            <a:noFill/>
            <a:miter lim="800000"/>
            <a:headEnd/>
            <a:tailEnd/>
          </a:ln>
        </p:spPr>
        <p:txBody>
          <a:bodyPr anchor="ctr"/>
          <a:lstStyle/>
          <a:p>
            <a:r>
              <a:rPr lang="en-US" sz="2400" dirty="0">
                <a:latin typeface="Tahoma" panose="020B0604030504040204" pitchFamily="34" charset="0"/>
                <a:ea typeface="Tahoma" panose="020B0604030504040204" pitchFamily="34" charset="0"/>
                <a:cs typeface="Tahoma" panose="020B0604030504040204" pitchFamily="34" charset="0"/>
              </a:rPr>
              <a:t>3</a:t>
            </a:r>
            <a:r>
              <a:rPr lang="vi-VN" sz="2400" dirty="0">
                <a:latin typeface="Tahoma" panose="020B0604030504040204" pitchFamily="34" charset="0"/>
                <a:ea typeface="Tahoma" panose="020B0604030504040204" pitchFamily="34" charset="0"/>
                <a:cs typeface="Tahoma" panose="020B0604030504040204" pitchFamily="34" charset="0"/>
              </a:rPr>
              <a:t>. Hãy quan sát các bạn ở trường mình ngồi sau xe đạp và xe máy khi đến trường, ghi chép lại các lỗi các bạn mắc phải và xây dựng thành dự án tuyên truyền </a:t>
            </a:r>
            <a:r>
              <a:rPr lang="en-US" sz="2400" dirty="0" err="1" smtClean="0">
                <a:latin typeface="Tahoma" panose="020B0604030504040204" pitchFamily="34" charset="0"/>
                <a:ea typeface="Tahoma" panose="020B0604030504040204" pitchFamily="34" charset="0"/>
                <a:cs typeface="Tahoma" panose="020B0604030504040204" pitchFamily="34" charset="0"/>
              </a:rPr>
              <a:t>hướng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dẫn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vi-VN" sz="2400" dirty="0" smtClean="0">
                <a:latin typeface="Tahoma" panose="020B0604030504040204" pitchFamily="34" charset="0"/>
                <a:ea typeface="Tahoma" panose="020B0604030504040204" pitchFamily="34" charset="0"/>
                <a:cs typeface="Tahoma" panose="020B0604030504040204" pitchFamily="34" charset="0"/>
              </a:rPr>
              <a:t>để </a:t>
            </a:r>
            <a:r>
              <a:rPr lang="vi-VN" sz="2400" dirty="0">
                <a:latin typeface="Tahoma" panose="020B0604030504040204" pitchFamily="34" charset="0"/>
                <a:ea typeface="Tahoma" panose="020B0604030504040204" pitchFamily="34" charset="0"/>
                <a:cs typeface="Tahoma" panose="020B0604030504040204" pitchFamily="34" charset="0"/>
              </a:rPr>
              <a:t>các bạn có tư thế ngồi </a:t>
            </a:r>
            <a:r>
              <a:rPr lang="vi-VN" sz="2400" dirty="0" smtClean="0">
                <a:latin typeface="Tahoma" panose="020B0604030504040204" pitchFamily="34" charset="0"/>
                <a:ea typeface="Tahoma" panose="020B0604030504040204" pitchFamily="34" charset="0"/>
                <a:cs typeface="Tahoma" panose="020B0604030504040204" pitchFamily="34" charset="0"/>
              </a:rPr>
              <a:t>đúng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p:cNvGrpSpPr/>
          <p:nvPr/>
        </p:nvGrpSpPr>
        <p:grpSpPr>
          <a:xfrm>
            <a:off x="6676773" y="2667000"/>
            <a:ext cx="2292350" cy="3757613"/>
            <a:chOff x="6676773" y="2667000"/>
            <a:chExt cx="2292350" cy="3757613"/>
          </a:xfrm>
        </p:grpSpPr>
        <p:pic>
          <p:nvPicPr>
            <p:cNvPr id="12"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3" name="Picture 12"/>
            <p:cNvPicPr>
              <a:picLocks noChangeAspect="1"/>
            </p:cNvPicPr>
            <p:nvPr/>
          </p:nvPicPr>
          <p:blipFill>
            <a:blip r:embed="rId4"/>
            <a:stretch>
              <a:fillRect/>
            </a:stretch>
          </p:blipFill>
          <p:spPr>
            <a:xfrm>
              <a:off x="7162800" y="2667000"/>
              <a:ext cx="438150" cy="200025"/>
            </a:xfrm>
            <a:prstGeom prst="rect">
              <a:avLst/>
            </a:prstGeom>
          </p:spPr>
        </p:pic>
        <p:pic>
          <p:nvPicPr>
            <p:cNvPr id="16" name="Picture 15"/>
            <p:cNvPicPr>
              <a:picLocks noChangeAspect="1"/>
            </p:cNvPicPr>
            <p:nvPr/>
          </p:nvPicPr>
          <p:blipFill>
            <a:blip r:embed="rId4"/>
            <a:stretch>
              <a:fillRect/>
            </a:stretch>
          </p:blipFill>
          <p:spPr>
            <a:xfrm>
              <a:off x="6943724" y="6124575"/>
              <a:ext cx="657225" cy="300038"/>
            </a:xfrm>
            <a:prstGeom prst="rect">
              <a:avLst/>
            </a:prstGeom>
          </p:spPr>
        </p:pic>
      </p:grpSp>
    </p:spTree>
    <p:extLst>
      <p:ext uri="{BB962C8B-B14F-4D97-AF65-F5344CB8AC3E}">
        <p14:creationId xmlns="" xmlns:p14="http://schemas.microsoft.com/office/powerpoint/2010/main" val="12870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Slide Number Placeholder 6"/>
          <p:cNvSpPr>
            <a:spLocks noGrp="1"/>
          </p:cNvSpPr>
          <p:nvPr>
            <p:ph type="sldNum" sz="quarter" idx="12"/>
          </p:nvPr>
        </p:nvSpPr>
        <p:spPr bwMode="auto">
          <a:noFill/>
          <a:ln>
            <a:miter lim="800000"/>
            <a:headEnd/>
            <a:tailEnd/>
          </a:ln>
        </p:spPr>
        <p:txBody>
          <a:bodyPr/>
          <a:lstStyle/>
          <a:p>
            <a:fld id="{878B0218-2C8C-4112-B257-3EAD22ED1D76}" type="slidenum">
              <a:rPr lang="en-US" altLang="en-US"/>
              <a:pPr/>
              <a:t>63</a:t>
            </a:fld>
            <a:endParaRPr lang="en-US" altLang="en-US"/>
          </a:p>
        </p:txBody>
      </p:sp>
      <p:sp>
        <p:nvSpPr>
          <p:cNvPr id="17" name="Chevron 16"/>
          <p:cNvSpPr/>
          <p:nvPr/>
        </p:nvSpPr>
        <p:spPr>
          <a:xfrm>
            <a:off x="1297833" y="976870"/>
            <a:ext cx="6927473" cy="762000"/>
          </a:xfrm>
          <a:prstGeom prst="chevron">
            <a:avLst>
              <a:gd name="adj" fmla="val 0"/>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8" name="Flowchart: Decision 17"/>
          <p:cNvSpPr/>
          <p:nvPr/>
        </p:nvSpPr>
        <p:spPr>
          <a:xfrm>
            <a:off x="617601" y="914400"/>
            <a:ext cx="1133207" cy="929262"/>
          </a:xfrm>
          <a:prstGeom prst="flowChartDecision">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981200" y="1143000"/>
            <a:ext cx="6127973" cy="461665"/>
          </a:xfrm>
          <a:prstGeom prst="rect">
            <a:avLst/>
          </a:prstGeom>
        </p:spPr>
        <p:txBody>
          <a:bodyPr wrap="square">
            <a:spAutoFit/>
          </a:bodyPr>
          <a:lstStyle/>
          <a:p>
            <a:pPr lvl="0"/>
            <a:r>
              <a:rPr lang="en-US" sz="2400" b="1" dirty="0" err="1">
                <a:latin typeface="Tahoma" panose="020B0604030504040204" pitchFamily="34" charset="0"/>
                <a:ea typeface="Tahoma" panose="020B0604030504040204" pitchFamily="34" charset="0"/>
                <a:cs typeface="Tahoma" panose="020B0604030504040204" pitchFamily="34" charset="0"/>
              </a:rPr>
              <a:t>Cách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xe</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xe</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điện</a:t>
            </a:r>
            <a:r>
              <a:rPr lang="en-US" sz="2400" b="1" dirty="0">
                <a:latin typeface="Tahoma" panose="020B0604030504040204" pitchFamily="34" charset="0"/>
                <a:ea typeface="Tahoma" panose="020B0604030504040204" pitchFamily="34" charset="0"/>
                <a:cs typeface="Tahoma" panose="020B0604030504040204" pitchFamily="34" charset="0"/>
              </a:rPr>
              <a:t> an </a:t>
            </a:r>
            <a:r>
              <a:rPr lang="en-US" sz="2400" b="1" dirty="0" err="1">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752870" y="11811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5</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p:cNvGrpSpPr/>
          <p:nvPr/>
        </p:nvGrpSpPr>
        <p:grpSpPr>
          <a:xfrm>
            <a:off x="838200" y="2514600"/>
            <a:ext cx="2448441" cy="2632626"/>
            <a:chOff x="1818778" y="2593218"/>
            <a:chExt cx="2448441" cy="2632626"/>
          </a:xfrm>
        </p:grpSpPr>
        <p:sp>
          <p:nvSpPr>
            <p:cNvPr id="22" name="Rectangle 14"/>
            <p:cNvSpPr>
              <a:spLocks noChangeArrowheads="1"/>
            </p:cNvSpPr>
            <p:nvPr/>
          </p:nvSpPr>
          <p:spPr bwMode="auto">
            <a:xfrm>
              <a:off x="1993209" y="2996760"/>
              <a:ext cx="2113538" cy="663258"/>
            </a:xfrm>
            <a:prstGeom prst="rect">
              <a:avLst/>
            </a:prstGeom>
            <a:noFill/>
            <a:ln w="9525">
              <a:noFill/>
              <a:miter lim="800000"/>
              <a:headEnd/>
              <a:tailEnd/>
            </a:ln>
          </p:spPr>
          <p:txBody>
            <a:bodyPr wrap="square">
              <a:spAutoFit/>
            </a:bodyPr>
            <a:lstStyle/>
            <a:p>
              <a:pPr algn="ctr" eaLnBrk="1" hangingPunct="1">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1600" b="1" dirty="0">
                <a:latin typeface="Tahoma" pitchFamily="34" charset="0"/>
                <a:cs typeface="Tahoma" pitchFamily="34" charset="0"/>
              </a:endParaRPr>
            </a:p>
          </p:txBody>
        </p:sp>
        <p:cxnSp>
          <p:nvCxnSpPr>
            <p:cNvPr id="23" name="Straight Connector 22"/>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4" name="Oval 23"/>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p:cNvSpPr>
              <a:spLocks noChangeArrowheads="1"/>
            </p:cNvSpPr>
            <p:nvPr/>
          </p:nvSpPr>
          <p:spPr bwMode="auto">
            <a:xfrm>
              <a:off x="1818778" y="3631979"/>
              <a:ext cx="2448441" cy="1569660"/>
            </a:xfrm>
            <a:prstGeom prst="rect">
              <a:avLst/>
            </a:prstGeom>
            <a:noFill/>
            <a:ln w="9525">
              <a:noFill/>
              <a:miter lim="800000"/>
              <a:headEnd/>
              <a:tailEnd/>
            </a:ln>
          </p:spPr>
          <p:txBody>
            <a:bodyPr wrap="square">
              <a:spAutoFit/>
            </a:bodyPr>
            <a:lstStyle/>
            <a:p>
              <a:pPr algn="ctr" eaLnBrk="1" hangingPunct="1"/>
              <a:r>
                <a:rPr lang="en-US" altLang="en-US" sz="1600" b="1" dirty="0" smtClean="0">
                  <a:latin typeface="Tahoma" pitchFamily="34" charset="0"/>
                  <a:cs typeface="Tahoma" pitchFamily="34" charset="0"/>
                </a:rPr>
                <a:t> </a:t>
              </a:r>
              <a:r>
                <a:rPr lang="vi-VN" sz="2000" b="1" dirty="0">
                  <a:latin typeface="Tahoma" panose="020B0604030504040204" pitchFamily="34" charset="0"/>
                  <a:ea typeface="Tahoma" panose="020B0604030504040204" pitchFamily="34" charset="0"/>
                  <a:cs typeface="Tahoma" panose="020B0604030504040204" pitchFamily="34" charset="0"/>
                </a:rPr>
                <a:t>Tình hình tham gia</a:t>
              </a:r>
              <a:r>
                <a:rPr lang="en-US" sz="2000" b="1" dirty="0">
                  <a:latin typeface="Tahoma" panose="020B0604030504040204" pitchFamily="34" charset="0"/>
                  <a:ea typeface="Tahoma" panose="020B0604030504040204" pitchFamily="34" charset="0"/>
                  <a:cs typeface="Tahoma" panose="020B0604030504040204" pitchFamily="34" charset="0"/>
                </a:rPr>
                <a:t> </a:t>
              </a:r>
              <a:r>
                <a:rPr lang="vi-VN" sz="2000" b="1" dirty="0">
                  <a:latin typeface="Tahoma" panose="020B0604030504040204" pitchFamily="34" charset="0"/>
                  <a:ea typeface="Tahoma" panose="020B0604030504040204" pitchFamily="34" charset="0"/>
                  <a:cs typeface="Tahoma" panose="020B0604030504040204" pitchFamily="34" charset="0"/>
                </a:rPr>
                <a:t>giao thông </a:t>
              </a:r>
              <a:r>
                <a:rPr lang="en-US" sz="2000" b="1" dirty="0">
                  <a:latin typeface="Tahoma" panose="020B0604030504040204" pitchFamily="34" charset="0"/>
                  <a:ea typeface="Tahoma" panose="020B0604030504040204" pitchFamily="34" charset="0"/>
                  <a:cs typeface="Tahoma" panose="020B0604030504040204" pitchFamily="34" charset="0"/>
                </a:rPr>
                <a:t>b</a:t>
              </a:r>
              <a:r>
                <a:rPr lang="vi-VN" sz="2000" b="1" dirty="0">
                  <a:latin typeface="Tahoma" panose="020B0604030504040204" pitchFamily="34" charset="0"/>
                  <a:ea typeface="Tahoma" panose="020B0604030504040204" pitchFamily="34" charset="0"/>
                  <a:cs typeface="Tahoma" panose="020B0604030504040204" pitchFamily="34" charset="0"/>
                </a:rPr>
                <a:t>ằng xe đạp, xe đạp</a:t>
              </a:r>
              <a:r>
                <a:rPr lang="en-US" sz="2000" b="1" dirty="0">
                  <a:latin typeface="Tahoma" panose="020B0604030504040204" pitchFamily="34" charset="0"/>
                  <a:ea typeface="Tahoma" panose="020B0604030504040204" pitchFamily="34" charset="0"/>
                  <a:cs typeface="Tahoma" panose="020B0604030504040204" pitchFamily="34" charset="0"/>
                </a:rPr>
                <a:t> đ</a:t>
              </a:r>
              <a:r>
                <a:rPr lang="vi-VN" sz="2000" b="1" dirty="0">
                  <a:latin typeface="Tahoma" panose="020B0604030504040204" pitchFamily="34" charset="0"/>
                  <a:ea typeface="Tahoma" panose="020B0604030504040204" pitchFamily="34" charset="0"/>
                  <a:cs typeface="Tahoma" panose="020B0604030504040204" pitchFamily="34" charset="0"/>
                </a:rPr>
                <a:t>iện</a:t>
              </a:r>
              <a:endParaRPr lang="en-US" altLang="en-US" sz="2000" b="1" dirty="0">
                <a:latin typeface="Tahoma" panose="020B0604030504040204" pitchFamily="34" charset="0"/>
                <a:ea typeface="Tahoma" panose="020B0604030504040204" pitchFamily="34" charset="0"/>
                <a:cs typeface="Tahoma" panose="020B0604030504040204" pitchFamily="34" charset="0"/>
              </a:endParaRPr>
            </a:p>
            <a:p>
              <a:pPr algn="ctr" eaLnBrk="1" hangingPunct="1"/>
              <a:endParaRPr lang="en-US" altLang="en-US" sz="1600" b="1" dirty="0">
                <a:latin typeface="Tahoma" pitchFamily="34" charset="0"/>
                <a:cs typeface="Tahoma" pitchFamily="34" charset="0"/>
              </a:endParaRPr>
            </a:p>
          </p:txBody>
        </p:sp>
      </p:grpSp>
      <p:grpSp>
        <p:nvGrpSpPr>
          <p:cNvPr id="28" name="Group 27"/>
          <p:cNvGrpSpPr/>
          <p:nvPr/>
        </p:nvGrpSpPr>
        <p:grpSpPr>
          <a:xfrm>
            <a:off x="3290586" y="2514600"/>
            <a:ext cx="2308183" cy="4249866"/>
            <a:chOff x="4930817" y="1769934"/>
            <a:chExt cx="2308183" cy="4249866"/>
          </a:xfrm>
        </p:grpSpPr>
        <p:sp>
          <p:nvSpPr>
            <p:cNvPr id="29" name="Rectangle 14"/>
            <p:cNvSpPr>
              <a:spLocks noChangeArrowheads="1"/>
            </p:cNvSpPr>
            <p:nvPr/>
          </p:nvSpPr>
          <p:spPr bwMode="auto">
            <a:xfrm>
              <a:off x="5083217" y="4408895"/>
              <a:ext cx="2057400" cy="1015663"/>
            </a:xfrm>
            <a:prstGeom prst="rect">
              <a:avLst/>
            </a:prstGeom>
            <a:noFill/>
            <a:ln w="9525">
              <a:noFill/>
              <a:miter lim="800000"/>
              <a:headEnd/>
              <a:tailEnd/>
            </a:ln>
          </p:spPr>
          <p:txBody>
            <a:bodyPr wrap="square">
              <a:spAutoFit/>
            </a:bodyPr>
            <a:lstStyle/>
            <a:p>
              <a:pPr algn="ctr" eaLnBrk="1" hangingPunct="1"/>
              <a:r>
                <a:rPr lang="vi-VN" sz="20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toàn</a:t>
              </a:r>
              <a:endParaRPr lang="en-US" sz="2000" b="1" dirty="0">
                <a:solidFill>
                  <a:srgbClr val="000000"/>
                </a:solidFill>
                <a:latin typeface="Tahoma" pitchFamily="34" charset="0"/>
                <a:cs typeface="Tahoma" pitchFamily="34" charset="0"/>
              </a:endParaRPr>
            </a:p>
          </p:txBody>
        </p:sp>
        <p:sp>
          <p:nvSpPr>
            <p:cNvPr id="30" name="Oval 29"/>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32" name="Flowchart: Direct Access Storage 31"/>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4"/>
            <p:cNvSpPr>
              <a:spLocks noChangeArrowheads="1"/>
            </p:cNvSpPr>
            <p:nvPr/>
          </p:nvSpPr>
          <p:spPr bwMode="auto">
            <a:xfrm>
              <a:off x="5083217" y="3779726"/>
              <a:ext cx="2057400" cy="660822"/>
            </a:xfrm>
            <a:prstGeom prst="rect">
              <a:avLst/>
            </a:prstGeom>
            <a:noFill/>
            <a:ln w="9525">
              <a:noFill/>
              <a:miter lim="800000"/>
              <a:headEnd/>
              <a:tailEnd/>
            </a:ln>
          </p:spPr>
          <p:txBody>
            <a:bodyPr wrap="square">
              <a:spAutoFit/>
            </a:bodyPr>
            <a:lstStyle/>
            <a:p>
              <a:pPr algn="ctr" eaLnBrk="1" hangingPunct="1">
                <a:lnSpc>
                  <a:spcPct val="150000"/>
                </a:lnSpc>
              </a:pPr>
              <a:r>
                <a:rPr lang="en-US" altLang="en-US" sz="2800" dirty="0">
                  <a:solidFill>
                    <a:srgbClr val="000099"/>
                  </a:solidFill>
                  <a:latin typeface="Tahoma" pitchFamily="34" charset="0"/>
                  <a:cs typeface="Tahoma" pitchFamily="34" charset="0"/>
                  <a:sym typeface="Wingdings 2" panose="05020102010507070707" pitchFamily="18" charset="2"/>
                </a:rPr>
                <a:t></a:t>
              </a:r>
              <a:endParaRPr lang="en-US" altLang="en-US" sz="2800" dirty="0">
                <a:solidFill>
                  <a:srgbClr val="000099"/>
                </a:solidFill>
                <a:latin typeface="Tahoma" pitchFamily="34" charset="0"/>
                <a:cs typeface="Tahoma" pitchFamily="34" charset="0"/>
              </a:endParaRPr>
            </a:p>
          </p:txBody>
        </p:sp>
      </p:grpSp>
      <p:grpSp>
        <p:nvGrpSpPr>
          <p:cNvPr id="34" name="Group 33"/>
          <p:cNvGrpSpPr/>
          <p:nvPr/>
        </p:nvGrpSpPr>
        <p:grpSpPr>
          <a:xfrm>
            <a:off x="6096000" y="2528034"/>
            <a:ext cx="2308183" cy="3533792"/>
            <a:chOff x="4930817" y="2486008"/>
            <a:chExt cx="2308183" cy="3533792"/>
          </a:xfrm>
        </p:grpSpPr>
        <p:sp>
          <p:nvSpPr>
            <p:cNvPr id="35" name="Rectangle 14"/>
            <p:cNvSpPr>
              <a:spLocks noChangeArrowheads="1"/>
            </p:cNvSpPr>
            <p:nvPr/>
          </p:nvSpPr>
          <p:spPr bwMode="auto">
            <a:xfrm>
              <a:off x="5121492" y="4581111"/>
              <a:ext cx="2041308" cy="1015663"/>
            </a:xfrm>
            <a:prstGeom prst="rect">
              <a:avLst/>
            </a:prstGeom>
            <a:noFill/>
            <a:ln w="9525">
              <a:noFill/>
              <a:miter lim="800000"/>
              <a:headEnd/>
              <a:tailEnd/>
            </a:ln>
          </p:spPr>
          <p:txBody>
            <a:bodyPr wrap="square">
              <a:spAutoFit/>
            </a:bodyPr>
            <a:lstStyle/>
            <a:p>
              <a:pPr algn="ctr" eaLnBrk="1" hangingPunct="1"/>
              <a:r>
                <a:rPr lang="vi-VN" sz="20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000" b="1" dirty="0">
                <a:solidFill>
                  <a:srgbClr val="000000"/>
                </a:solidFill>
                <a:latin typeface="Tahoma" pitchFamily="34" charset="0"/>
                <a:cs typeface="Tahoma" pitchFamily="34" charset="0"/>
              </a:endParaRPr>
            </a:p>
          </p:txBody>
        </p:sp>
        <p:sp>
          <p:nvSpPr>
            <p:cNvPr id="36" name="Oval 35"/>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8" name="Flowchart: Direct Access Storage 37"/>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4"/>
            <p:cNvSpPr>
              <a:spLocks noChangeArrowheads="1"/>
            </p:cNvSpPr>
            <p:nvPr/>
          </p:nvSpPr>
          <p:spPr bwMode="auto">
            <a:xfrm>
              <a:off x="5197693" y="3717891"/>
              <a:ext cx="1774428" cy="660822"/>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smtClean="0">
                <a:solidFill>
                  <a:srgbClr val="000099"/>
                </a:solidFill>
                <a:latin typeface="Tahoma" pitchFamily="34" charset="0"/>
                <a:cs typeface="Tahoma" pitchFamily="34" charset="0"/>
              </a:endParaRPr>
            </a:p>
          </p:txBody>
        </p:sp>
      </p:grpSp>
      <p:sp>
        <p:nvSpPr>
          <p:cNvPr id="27" name="TextBox 15"/>
          <p:cNvSpPr txBox="1">
            <a:spLocks noChangeArrowheads="1"/>
          </p:cNvSpPr>
          <p:nvPr/>
        </p:nvSpPr>
        <p:spPr bwMode="auto">
          <a:xfrm>
            <a:off x="1066800" y="2057400"/>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64</a:t>
            </a:fld>
            <a:endParaRPr lang="en-US" altLang="en-US"/>
          </a:p>
        </p:txBody>
      </p:sp>
      <p:sp>
        <p:nvSpPr>
          <p:cNvPr id="29699" name="Rectangle 10"/>
          <p:cNvSpPr>
            <a:spLocks noChangeArrowheads="1"/>
          </p:cNvSpPr>
          <p:nvPr/>
        </p:nvSpPr>
        <p:spPr bwMode="auto">
          <a:xfrm>
            <a:off x="685800" y="1963559"/>
            <a:ext cx="8001000" cy="830997"/>
          </a:xfrm>
          <a:prstGeom prst="rect">
            <a:avLst/>
          </a:prstGeom>
          <a:noFill/>
          <a:ln w="9525">
            <a:noFill/>
            <a:miter lim="800000"/>
            <a:headEnd/>
            <a:tailEnd/>
          </a:ln>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Hiểu</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nay.</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457200" y="20762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457200" y="31031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457200" y="424933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29709" name="Rectangle 15"/>
          <p:cNvSpPr>
            <a:spLocks noChangeArrowheads="1"/>
          </p:cNvSpPr>
          <p:nvPr/>
        </p:nvSpPr>
        <p:spPr bwMode="auto">
          <a:xfrm>
            <a:off x="685800" y="4133671"/>
            <a:ext cx="8229600" cy="1200329"/>
          </a:xfrm>
          <a:prstGeom prst="rect">
            <a:avLst/>
          </a:prstGeom>
          <a:noFill/>
          <a:ln w="9525">
            <a:noFill/>
            <a:miter lim="800000"/>
            <a:headEnd/>
            <a:tailEnd/>
          </a:ln>
        </p:spPr>
        <p:txBody>
          <a:bodyPr wrap="square">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đồng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đối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hành</a:t>
            </a:r>
            <a:r>
              <a:rPr lang="en-US" sz="2400" dirty="0">
                <a:latin typeface="Tahoma" panose="020B0604030504040204" pitchFamily="34" charset="0"/>
                <a:ea typeface="Tahoma" panose="020B0604030504040204" pitchFamily="34" charset="0"/>
                <a:cs typeface="Tahoma" panose="020B0604030504040204" pitchFamily="34" charset="0"/>
              </a:rPr>
              <a:t> vi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chấp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Luật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đường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tuyên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truyền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mọi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hiện</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29710" name="Rectangle 16"/>
          <p:cNvSpPr>
            <a:spLocks noChangeArrowheads="1"/>
          </p:cNvSpPr>
          <p:nvPr/>
        </p:nvSpPr>
        <p:spPr bwMode="auto">
          <a:xfrm>
            <a:off x="685800" y="2990671"/>
            <a:ext cx="8229600" cy="830997"/>
          </a:xfrm>
          <a:prstGeom prst="rect">
            <a:avLst/>
          </a:prstGeom>
          <a:noFill/>
          <a:ln w="9525">
            <a:noFill/>
            <a:miter lim="800000"/>
            <a:headEnd/>
            <a:tailEnd/>
          </a:ln>
        </p:spPr>
        <p:txBody>
          <a:bodyPr wrap="square">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Hiểu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tắc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kĩ</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đi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r>
              <a:rPr lang="en-US" sz="2400" dirty="0">
                <a:latin typeface="Tahoma" panose="020B0604030504040204" pitchFamily="34" charset="0"/>
                <a:ea typeface="Tahoma" panose="020B0604030504040204" pitchFamily="34" charset="0"/>
                <a:cs typeface="Tahoma" panose="020B0604030504040204" pitchFamily="34" charset="0"/>
              </a:rPr>
              <a:t> an </a:t>
            </a:r>
            <a:r>
              <a:rPr lang="en-US" sz="2400" dirty="0" err="1" smtClean="0">
                <a:latin typeface="Tahoma" panose="020B0604030504040204" pitchFamily="34" charset="0"/>
                <a:ea typeface="Tahoma" panose="020B0604030504040204" pitchFamily="34" charset="0"/>
                <a:cs typeface="Tahoma" panose="020B0604030504040204" pitchFamily="34" charset="0"/>
              </a:rPr>
              <a:t>toàn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extLst>
      <p:ext uri="{BB962C8B-B14F-4D97-AF65-F5344CB8AC3E}">
        <p14:creationId xmlns="" xmlns:p14="http://schemas.microsoft.com/office/powerpoint/2010/main" val="2147376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2" name="Rectangle 1"/>
          <p:cNvSpPr/>
          <p:nvPr/>
        </p:nvSpPr>
        <p:spPr>
          <a:xfrm>
            <a:off x="-264435" y="803402"/>
            <a:ext cx="6627135" cy="304186"/>
          </a:xfrm>
          <a:prstGeom prst="rect">
            <a:avLst/>
          </a:prstGeom>
        </p:spPr>
        <p:txBody>
          <a:bodyPr wrap="none">
            <a:spAutoFit/>
          </a:bodyPr>
          <a:lstStyle/>
          <a:p>
            <a:pPr indent="457200">
              <a:lnSpc>
                <a:spcPts val="1600"/>
              </a:lnSpc>
              <a:spcBef>
                <a:spcPts val="600"/>
              </a:spcBef>
              <a:spcAft>
                <a:spcPts val="600"/>
              </a:spcAft>
            </a:pPr>
            <a:r>
              <a:rPr lang="vi-VN" sz="2200" b="1" u="sng" dirty="0">
                <a:solidFill>
                  <a:srgbClr val="1F497D">
                    <a:lumMod val="75000"/>
                  </a:srgbClr>
                </a:solidFill>
                <a:latin typeface="Tahoma" pitchFamily="34" charset="0"/>
                <a:cs typeface="Tahoma" pitchFamily="34" charset="0"/>
              </a:rPr>
              <a:t>Bằng hiểu biết của bản thân, hãy cho biết:</a:t>
            </a:r>
            <a:endParaRPr lang="en-US" sz="2200" b="1" u="sng" dirty="0">
              <a:solidFill>
                <a:srgbClr val="1F497D">
                  <a:lumMod val="75000"/>
                </a:srgbClr>
              </a:solidFill>
              <a:latin typeface="Tahoma" pitchFamily="34" charset="0"/>
              <a:cs typeface="Tahoma" pitchFamily="34" charset="0"/>
            </a:endParaRPr>
          </a:p>
        </p:txBody>
      </p:sp>
      <p:sp>
        <p:nvSpPr>
          <p:cNvPr id="5" name="Rounded Rectangular Callout 4"/>
          <p:cNvSpPr/>
          <p:nvPr/>
        </p:nvSpPr>
        <p:spPr>
          <a:xfrm>
            <a:off x="304800" y="1447800"/>
            <a:ext cx="6295773" cy="2286000"/>
          </a:xfrm>
          <a:prstGeom prst="wedgeRoundRectCallout">
            <a:avLst>
              <a:gd name="adj1" fmla="val 50448"/>
              <a:gd name="adj2" fmla="val 69754"/>
              <a:gd name="adj3" fmla="val 16667"/>
            </a:avLst>
          </a:prstGeom>
          <a:solidFill>
            <a:srgbClr val="92D050"/>
          </a:solidFill>
          <a:ln w="25400">
            <a:noFill/>
            <a:miter lim="800000"/>
            <a:headEnd/>
            <a:tailEnd/>
          </a:ln>
        </p:spPr>
        <p:txBody>
          <a:bodyPr anchor="ctr"/>
          <a:lstStyle/>
          <a:p>
            <a:pPr marL="457200" indent="-457200">
              <a:lnSpc>
                <a:spcPct val="150000"/>
              </a:lnSpc>
              <a:buFont typeface="+mj-lt"/>
              <a:buAutoNum type="alphaLcParenR"/>
            </a:pPr>
            <a:r>
              <a:rPr lang="vi-VN" sz="2400" dirty="0">
                <a:latin typeface="Tahoma" panose="020B0604030504040204" pitchFamily="34" charset="0"/>
                <a:ea typeface="Tahoma" panose="020B0604030504040204" pitchFamily="34" charset="0"/>
                <a:cs typeface="Tahoma" panose="020B0604030504040204" pitchFamily="34" charset="0"/>
              </a:rPr>
              <a:t>Hàng ngày các em đến trường bằng phương tiện gì?</a:t>
            </a: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mj-lt"/>
              <a:buAutoNum type="alphaLcParenR"/>
            </a:pPr>
            <a:r>
              <a:rPr lang="vi-VN" sz="2400" dirty="0">
                <a:latin typeface="Tahoma" panose="020B0604030504040204" pitchFamily="34" charset="0"/>
                <a:ea typeface="Tahoma" panose="020B0604030504040204" pitchFamily="34" charset="0"/>
                <a:cs typeface="Tahoma" panose="020B0604030504040204" pitchFamily="34" charset="0"/>
              </a:rPr>
              <a:t>Những quy tắc đi bộ hoặc xe đạp hoặc xe đạp điện an toàn.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6676773" y="2667000"/>
            <a:ext cx="2292350" cy="3757613"/>
            <a:chOff x="6676773" y="2667000"/>
            <a:chExt cx="2292350" cy="3757613"/>
          </a:xfrm>
        </p:grpSpPr>
        <p:pic>
          <p:nvPicPr>
            <p:cNvPr id="8" name="Picture 4"/>
            <p:cNvPicPr>
              <a:picLocks noChangeAspect="1" noChangeArrowheads="1"/>
            </p:cNvPicPr>
            <p:nvPr/>
          </p:nvPicPr>
          <p:blipFill>
            <a:blip r:embed="rId2"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7162800" y="2667000"/>
              <a:ext cx="438150" cy="200025"/>
            </a:xfrm>
            <a:prstGeom prst="rect">
              <a:avLst/>
            </a:prstGeom>
          </p:spPr>
        </p:pic>
        <p:pic>
          <p:nvPicPr>
            <p:cNvPr id="10" name="Picture 9"/>
            <p:cNvPicPr>
              <a:picLocks noChangeAspect="1"/>
            </p:cNvPicPr>
            <p:nvPr/>
          </p:nvPicPr>
          <p:blipFill>
            <a:blip r:embed="rId3"/>
            <a:stretch>
              <a:fillRect/>
            </a:stretch>
          </p:blipFill>
          <p:spPr>
            <a:xfrm>
              <a:off x="6943724" y="6124575"/>
              <a:ext cx="657225" cy="300038"/>
            </a:xfrm>
            <a:prstGeom prst="rect">
              <a:avLst/>
            </a:prstGeom>
          </p:spPr>
        </p:pic>
      </p:grpSp>
    </p:spTree>
    <p:extLst>
      <p:ext uri="{BB962C8B-B14F-4D97-AF65-F5344CB8AC3E}">
        <p14:creationId xmlns="" xmlns:p14="http://schemas.microsoft.com/office/powerpoint/2010/main" val="60089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66</a:t>
            </a:fld>
            <a:endParaRPr lang="en-US" altLang="en-US"/>
          </a:p>
        </p:txBody>
      </p:sp>
      <p:sp>
        <p:nvSpPr>
          <p:cNvPr id="9" name="Title 2"/>
          <p:cNvSpPr txBox="1">
            <a:spLocks/>
          </p:cNvSpPr>
          <p:nvPr/>
        </p:nvSpPr>
        <p:spPr bwMode="auto">
          <a:xfrm>
            <a:off x="152400" y="3810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Rectangle 6"/>
          <p:cNvSpPr/>
          <p:nvPr/>
        </p:nvSpPr>
        <p:spPr>
          <a:xfrm>
            <a:off x="76200" y="990600"/>
            <a:ext cx="9067800" cy="430887"/>
          </a:xfrm>
          <a:prstGeom prst="rect">
            <a:avLst/>
          </a:prstGeom>
        </p:spPr>
        <p:txBody>
          <a:bodyPr wrap="square">
            <a:spAutoFit/>
          </a:bodyPr>
          <a:lstStyle/>
          <a:p>
            <a:r>
              <a:rPr lang="vi-VN" sz="2200" b="1" dirty="0">
                <a:solidFill>
                  <a:srgbClr val="1F497D">
                    <a:lumMod val="75000"/>
                  </a:srgbClr>
                </a:solidFill>
                <a:latin typeface="Tahoma" pitchFamily="34" charset="0"/>
                <a:cs typeface="Tahoma" pitchFamily="34" charset="0"/>
              </a:rPr>
              <a:t>Đọc thông tin dưới đây, kết hợp với quan sát các hình ảnh, hãy</a:t>
            </a:r>
            <a:r>
              <a:rPr lang="vi-VN" sz="2200" b="1" dirty="0" smtClean="0">
                <a:solidFill>
                  <a:srgbClr val="1F497D">
                    <a:lumMod val="75000"/>
                  </a:srgbClr>
                </a:solidFill>
                <a:latin typeface="Tahoma" pitchFamily="34" charset="0"/>
                <a:cs typeface="Tahoma" pitchFamily="34" charset="0"/>
              </a:rPr>
              <a:t>:</a:t>
            </a:r>
            <a:endParaRPr lang="en-US" sz="2200" b="1" dirty="0">
              <a:solidFill>
                <a:srgbClr val="1F497D">
                  <a:lumMod val="75000"/>
                </a:srgbClr>
              </a:solidFill>
              <a:latin typeface="Tahoma" pitchFamily="34" charset="0"/>
              <a:cs typeface="Tahoma" pitchFamily="34" charset="0"/>
            </a:endParaRPr>
          </a:p>
        </p:txBody>
      </p:sp>
      <p:sp>
        <p:nvSpPr>
          <p:cNvPr id="8" name="Rectangle 7"/>
          <p:cNvSpPr/>
          <p:nvPr/>
        </p:nvSpPr>
        <p:spPr>
          <a:xfrm>
            <a:off x="76200" y="1371600"/>
            <a:ext cx="8686800" cy="1264385"/>
          </a:xfrm>
          <a:prstGeom prst="rect">
            <a:avLst/>
          </a:prstGeom>
          <a:ln>
            <a:solidFill>
              <a:srgbClr val="800000"/>
            </a:solidFill>
          </a:ln>
        </p:spPr>
        <p:txBody>
          <a:bodyPr wrap="square" lIns="274320">
            <a:noAutofit/>
          </a:bodyPr>
          <a:lstStyle/>
          <a:p>
            <a:pPr marL="457200" indent="-457200">
              <a:buFont typeface="+mj-lt"/>
              <a:buAutoNum type="alphaLcParenR"/>
            </a:pPr>
            <a:r>
              <a:rPr lang="vi-VN" sz="2000" dirty="0">
                <a:solidFill>
                  <a:srgbClr val="1F497D">
                    <a:lumMod val="75000"/>
                  </a:srgbClr>
                </a:solidFill>
                <a:latin typeface="Tahoma" pitchFamily="34" charset="0"/>
                <a:cs typeface="Tahoma" pitchFamily="34" charset="0"/>
              </a:rPr>
              <a:t>Cho biết thực trạng học sinh tham gia giao thông bằng xe đạp và xe đạp điện hiện nay như thế nào?</a:t>
            </a:r>
            <a:endParaRPr lang="en-US" sz="2000" dirty="0">
              <a:solidFill>
                <a:srgbClr val="1F497D">
                  <a:lumMod val="75000"/>
                </a:srgbClr>
              </a:solidFill>
              <a:latin typeface="Tahoma" pitchFamily="34" charset="0"/>
              <a:cs typeface="Tahoma" pitchFamily="34" charset="0"/>
            </a:endParaRPr>
          </a:p>
          <a:p>
            <a:pPr marL="457200" indent="-457200">
              <a:buFont typeface="+mj-lt"/>
              <a:buAutoNum type="alphaLcParenR"/>
            </a:pPr>
            <a:r>
              <a:rPr lang="vi-VN" sz="2000" dirty="0" smtClean="0">
                <a:solidFill>
                  <a:srgbClr val="1F497D">
                    <a:lumMod val="75000"/>
                  </a:srgbClr>
                </a:solidFill>
                <a:latin typeface="Tahoma" pitchFamily="34" charset="0"/>
                <a:cs typeface="Tahoma" pitchFamily="34" charset="0"/>
              </a:rPr>
              <a:t>Nêu </a:t>
            </a:r>
            <a:r>
              <a:rPr lang="vi-VN" sz="2000" dirty="0">
                <a:solidFill>
                  <a:srgbClr val="1F497D">
                    <a:lumMod val="75000"/>
                  </a:srgbClr>
                </a:solidFill>
                <a:latin typeface="Tahoma" pitchFamily="34" charset="0"/>
                <a:cs typeface="Tahoma" pitchFamily="34" charset="0"/>
              </a:rPr>
              <a:t>hậu quả của việc tham gia giao thông bằng xe đạp và xe đạp điện không an toàn</a:t>
            </a:r>
            <a:r>
              <a:rPr lang="vi-VN" sz="2000" dirty="0" smtClean="0">
                <a:solidFill>
                  <a:srgbClr val="1F497D">
                    <a:lumMod val="75000"/>
                  </a:srgbClr>
                </a:solidFill>
                <a:latin typeface="Tahoma" pitchFamily="34" charset="0"/>
                <a:cs typeface="Tahoma" pitchFamily="34" charset="0"/>
              </a:rPr>
              <a:t>.</a:t>
            </a:r>
            <a:endParaRPr lang="en-US" sz="2000" dirty="0">
              <a:solidFill>
                <a:srgbClr val="1F497D">
                  <a:lumMod val="75000"/>
                </a:srgbClr>
              </a:solidFill>
              <a:latin typeface="Tahoma" pitchFamily="34" charset="0"/>
              <a:cs typeface="Tahoma" pitchFamily="34" charset="0"/>
            </a:endParaRPr>
          </a:p>
        </p:txBody>
      </p:sp>
      <p:pic>
        <p:nvPicPr>
          <p:cNvPr id="13" name="Picture 12" descr="dantri.jpg"/>
          <p:cNvPicPr/>
          <p:nvPr/>
        </p:nvPicPr>
        <p:blipFill>
          <a:blip r:embed="rId3"/>
          <a:stretch>
            <a:fillRect/>
          </a:stretch>
        </p:blipFill>
        <p:spPr>
          <a:xfrm>
            <a:off x="5181600" y="2788385"/>
            <a:ext cx="2840446" cy="1743710"/>
          </a:xfrm>
          <a:prstGeom prst="rect">
            <a:avLst/>
          </a:prstGeom>
        </p:spPr>
      </p:pic>
      <p:pic>
        <p:nvPicPr>
          <p:cNvPr id="14" name="Picture 13" descr="anh-nu-sinh-vi-pham-nguoc-duong-chay-tron-csgt-6.JPG"/>
          <p:cNvPicPr/>
          <p:nvPr/>
        </p:nvPicPr>
        <p:blipFill>
          <a:blip r:embed="rId4" cstate="print"/>
          <a:stretch>
            <a:fillRect/>
          </a:stretch>
        </p:blipFill>
        <p:spPr>
          <a:xfrm>
            <a:off x="914400" y="4858287"/>
            <a:ext cx="2861945" cy="1711325"/>
          </a:xfrm>
          <a:prstGeom prst="rect">
            <a:avLst/>
          </a:prstGeom>
        </p:spPr>
      </p:pic>
      <p:pic>
        <p:nvPicPr>
          <p:cNvPr id="15" name="Picture 14" descr="anh-nu-sinh-vi-pham-nguoc-duong-chay-tron-csgt-5.JPG"/>
          <p:cNvPicPr/>
          <p:nvPr/>
        </p:nvPicPr>
        <p:blipFill>
          <a:blip r:embed="rId5" cstate="print"/>
          <a:stretch>
            <a:fillRect/>
          </a:stretch>
        </p:blipFill>
        <p:spPr>
          <a:xfrm>
            <a:off x="5210628" y="4834844"/>
            <a:ext cx="2811417" cy="1712232"/>
          </a:xfrm>
          <a:prstGeom prst="rect">
            <a:avLst/>
          </a:prstGeom>
        </p:spPr>
      </p:pic>
      <p:sp>
        <p:nvSpPr>
          <p:cNvPr id="3" name="Rectangle 2"/>
          <p:cNvSpPr/>
          <p:nvPr/>
        </p:nvSpPr>
        <p:spPr>
          <a:xfrm>
            <a:off x="1042062" y="4455080"/>
            <a:ext cx="2584167" cy="287002"/>
          </a:xfrm>
          <a:prstGeom prst="rect">
            <a:avLst/>
          </a:prstGeom>
        </p:spPr>
        <p:txBody>
          <a:bodyPr wrap="square">
            <a:spAutoFit/>
          </a:bodyPr>
          <a:lstStyle/>
          <a:p>
            <a:pPr marR="355600" algn="ctr">
              <a:lnSpc>
                <a:spcPct val="115000"/>
              </a:lnSpc>
              <a:spcAft>
                <a:spcPts val="1000"/>
              </a:spcAft>
              <a:tabLst>
                <a:tab pos="755650" algn="l"/>
              </a:tabLst>
            </a:pPr>
            <a:r>
              <a:rPr lang="en-US" sz="1100" i="1" dirty="0" err="1" smtClean="0">
                <a:latin typeface="Tahoma" panose="020B0604030504040204" pitchFamily="34" charset="0"/>
                <a:ea typeface="Tahoma" panose="020B0604030504040204" pitchFamily="34" charset="0"/>
                <a:cs typeface="Tahoma" panose="020B0604030504040204" pitchFamily="34" charset="0"/>
              </a:rPr>
              <a:t>Phim</a:t>
            </a:r>
            <a:r>
              <a:rPr lang="en-US" sz="1100" i="1" dirty="0" smtClean="0">
                <a:latin typeface="Tahoma" panose="020B0604030504040204" pitchFamily="34" charset="0"/>
                <a:ea typeface="Tahoma" panose="020B0604030504040204" pitchFamily="34" charset="0"/>
                <a:cs typeface="Tahoma" panose="020B0604030504040204" pitchFamily="34" charset="0"/>
              </a:rPr>
              <a:t>: </a:t>
            </a:r>
            <a:r>
              <a:rPr lang="it-IT" sz="1100" i="1" dirty="0" smtClean="0">
                <a:latin typeface="Tahoma" panose="020B0604030504040204" pitchFamily="34" charset="0"/>
                <a:ea typeface="Tahoma" panose="020B0604030504040204" pitchFamily="34" charset="0"/>
                <a:cs typeface="Tahoma" panose="020B0604030504040204" pitchFamily="34" charset="0"/>
                <a:hlinkClick r:id="rId6" action="ppaction://hlinkfile"/>
              </a:rPr>
              <a:t>Dung o khi di xe.mp4</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5782329" y="4485577"/>
            <a:ext cx="1903085" cy="267253"/>
          </a:xfrm>
          <a:prstGeom prst="rect">
            <a:avLst/>
          </a:prstGeom>
        </p:spPr>
        <p:txBody>
          <a:bodyPr wrap="none">
            <a:spAutoFit/>
          </a:bodyPr>
          <a:lstStyle/>
          <a:p>
            <a:pPr marR="355600" algn="ctr">
              <a:lnSpc>
                <a:spcPct val="115000"/>
              </a:lnSpc>
              <a:spcAft>
                <a:spcPts val="1000"/>
              </a:spcAft>
              <a:tabLst>
                <a:tab pos="755650" algn="l"/>
              </a:tabLst>
            </a:pPr>
            <a:r>
              <a:rPr lang="en-US" sz="1100" i="1" dirty="0" err="1" smtClean="0">
                <a:latin typeface="Tahoma" panose="020B0604030504040204" pitchFamily="34" charset="0"/>
                <a:ea typeface="Tahoma" panose="020B0604030504040204" pitchFamily="34" charset="0"/>
                <a:cs typeface="Tahoma" panose="020B0604030504040204" pitchFamily="34" charset="0"/>
              </a:rPr>
              <a:t>Nguồn</a:t>
            </a:r>
            <a:r>
              <a:rPr lang="vi-VN" sz="1100" i="1" dirty="0" smtClean="0">
                <a:latin typeface="Tahoma" panose="020B0604030504040204" pitchFamily="34" charset="0"/>
                <a:ea typeface="Tahoma" panose="020B0604030504040204" pitchFamily="34" charset="0"/>
                <a:cs typeface="Tahoma" panose="020B0604030504040204" pitchFamily="34" charset="0"/>
              </a:rPr>
              <a:t>: </a:t>
            </a:r>
            <a:r>
              <a:rPr lang="en-US" sz="1100" i="1" dirty="0" smtClean="0">
                <a:latin typeface="Tahoma" panose="020B0604030504040204" pitchFamily="34" charset="0"/>
                <a:ea typeface="Tahoma" panose="020B0604030504040204" pitchFamily="34" charset="0"/>
                <a:cs typeface="Tahoma" panose="020B0604030504040204" pitchFamily="34" charset="0"/>
              </a:rPr>
              <a:t>dantri.com.vn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681691" y="6542977"/>
            <a:ext cx="1061509" cy="267253"/>
          </a:xfrm>
          <a:prstGeom prst="rect">
            <a:avLst/>
          </a:prstGeom>
        </p:spPr>
        <p:txBody>
          <a:bodyPr wrap="none">
            <a:spAutoFit/>
          </a:bodyPr>
          <a:lstStyle/>
          <a:p>
            <a:pPr>
              <a:lnSpc>
                <a:spcPct val="115000"/>
              </a:lnSpc>
              <a:spcAft>
                <a:spcPts val="1000"/>
              </a:spcAft>
            </a:pPr>
            <a:r>
              <a:rPr lang="en-US" sz="1100" i="1" dirty="0" err="1">
                <a:latin typeface="Tahoma" panose="020B0604030504040204" pitchFamily="34" charset="0"/>
                <a:ea typeface="Tahoma" panose="020B0604030504040204" pitchFamily="34" charset="0"/>
                <a:cs typeface="Tahoma" panose="020B0604030504040204" pitchFamily="34" charset="0"/>
              </a:rPr>
              <a:t>Nguồn</a:t>
            </a:r>
            <a:r>
              <a:rPr lang="en-US" sz="1100" i="1" dirty="0">
                <a:latin typeface="Tahoma" panose="020B0604030504040204" pitchFamily="34" charset="0"/>
                <a:ea typeface="Tahoma" panose="020B0604030504040204" pitchFamily="34" charset="0"/>
                <a:cs typeface="Tahoma" panose="020B0604030504040204" pitchFamily="34" charset="0"/>
              </a:rPr>
              <a:t>: vtc.vn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6059281" y="6562355"/>
            <a:ext cx="1061509" cy="267253"/>
          </a:xfrm>
          <a:prstGeom prst="rect">
            <a:avLst/>
          </a:prstGeom>
        </p:spPr>
        <p:txBody>
          <a:bodyPr wrap="none">
            <a:spAutoFit/>
          </a:bodyPr>
          <a:lstStyle/>
          <a:p>
            <a:pPr>
              <a:lnSpc>
                <a:spcPct val="115000"/>
              </a:lnSpc>
              <a:spcAft>
                <a:spcPts val="1000"/>
              </a:spcAft>
            </a:pPr>
            <a:r>
              <a:rPr lang="en-US" sz="1100" i="1" dirty="0" err="1">
                <a:latin typeface="Tahoma" panose="020B0604030504040204" pitchFamily="34" charset="0"/>
                <a:ea typeface="Tahoma" panose="020B0604030504040204" pitchFamily="34" charset="0"/>
                <a:cs typeface="Tahoma" panose="020B0604030504040204" pitchFamily="34" charset="0"/>
              </a:rPr>
              <a:t>Nguồn</a:t>
            </a:r>
            <a:r>
              <a:rPr lang="en-US" sz="1100" i="1" dirty="0">
                <a:latin typeface="Tahoma" panose="020B0604030504040204" pitchFamily="34" charset="0"/>
                <a:ea typeface="Tahoma" panose="020B0604030504040204" pitchFamily="34" charset="0"/>
                <a:cs typeface="Tahoma" panose="020B0604030504040204" pitchFamily="34" charset="0"/>
              </a:rPr>
              <a:t>: vtc.vn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a:picLocks noChangeAspect="1"/>
          </p:cNvPicPr>
          <p:nvPr/>
        </p:nvPicPr>
        <p:blipFill>
          <a:blip r:embed="rId7" cstate="print"/>
          <a:stretch>
            <a:fillRect/>
          </a:stretch>
        </p:blipFill>
        <p:spPr>
          <a:xfrm>
            <a:off x="1042063" y="2761387"/>
            <a:ext cx="2584167" cy="1693694"/>
          </a:xfrm>
          <a:prstGeom prst="rect">
            <a:avLst/>
          </a:prstGeom>
        </p:spPr>
      </p:pic>
    </p:spTree>
    <p:extLst>
      <p:ext uri="{BB962C8B-B14F-4D97-AF65-F5344CB8AC3E}">
        <p14:creationId xmlns="" xmlns:p14="http://schemas.microsoft.com/office/powerpoint/2010/main" val="316385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500"/>
                                        <p:tgtEl>
                                          <p:spTgt spid="8">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3" grpId="0"/>
      <p:bldP spid="4" grpId="0"/>
      <p:bldP spid="5"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1130" y="1066800"/>
            <a:ext cx="8764270" cy="1833789"/>
          </a:xfrm>
          <a:prstGeom prst="rect">
            <a:avLst/>
          </a:prstGeom>
          <a:solidFill>
            <a:schemeClr val="accent5">
              <a:lumMod val="40000"/>
              <a:lumOff val="60000"/>
            </a:schemeClr>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pPr indent="457200" algn="l">
              <a:lnSpc>
                <a:spcPct val="115000"/>
              </a:lnSpc>
              <a:spcBef>
                <a:spcPts val="600"/>
              </a:spcBef>
              <a:spcAft>
                <a:spcPts val="600"/>
              </a:spcAft>
            </a:pPr>
            <a:r>
              <a:rPr lang="vi-VN" sz="1700" u="none" dirty="0" smtClean="0">
                <a:solidFill>
                  <a:srgbClr val="000099"/>
                </a:solidFill>
              </a:rPr>
              <a:t>Hiện </a:t>
            </a:r>
            <a:r>
              <a:rPr lang="vi-VN" sz="1700" u="none" dirty="0">
                <a:solidFill>
                  <a:srgbClr val="000099"/>
                </a:solidFill>
              </a:rPr>
              <a:t>trạng tham gia giao thông bằng xe đạp, xe đạp điện của học sinh:</a:t>
            </a:r>
            <a:endParaRPr lang="en-US" sz="1700" u="none" dirty="0">
              <a:solidFill>
                <a:srgbClr val="000099"/>
              </a:solidFill>
            </a:endParaRPr>
          </a:p>
          <a:p>
            <a:pPr>
              <a:lnSpc>
                <a:spcPct val="115000"/>
              </a:lnSpc>
              <a:spcBef>
                <a:spcPts val="600"/>
              </a:spcBef>
              <a:spcAft>
                <a:spcPts val="600"/>
              </a:spcAft>
            </a:pPr>
            <a:r>
              <a:rPr lang="vi-VN" sz="1700" b="0" u="none" dirty="0">
                <a:solidFill>
                  <a:schemeClr val="tx1"/>
                </a:solidFill>
              </a:rPr>
              <a:t>Trên các tuyến đường ở cả nông thôn và thành thị, </a:t>
            </a:r>
            <a:r>
              <a:rPr lang="vi-VN" sz="1700" b="0" u="none" dirty="0" smtClean="0">
                <a:solidFill>
                  <a:schemeClr val="tx1"/>
                </a:solidFill>
              </a:rPr>
              <a:t>học sinh</a:t>
            </a:r>
            <a:r>
              <a:rPr lang="en-US" sz="1700" b="0" u="none" dirty="0" smtClean="0">
                <a:solidFill>
                  <a:schemeClr val="tx1"/>
                </a:solidFill>
              </a:rPr>
              <a:t> </a:t>
            </a:r>
            <a:r>
              <a:rPr lang="en-US" sz="1700" b="0" u="none" dirty="0" err="1" smtClean="0">
                <a:solidFill>
                  <a:schemeClr val="tx1"/>
                </a:solidFill>
              </a:rPr>
              <a:t>thường</a:t>
            </a:r>
            <a:r>
              <a:rPr lang="en-US" sz="1700" b="0" u="none" dirty="0" smtClean="0">
                <a:solidFill>
                  <a:schemeClr val="tx1"/>
                </a:solidFill>
              </a:rPr>
              <a:t> </a:t>
            </a:r>
            <a:r>
              <a:rPr lang="en-US" sz="1700" b="0" u="none" dirty="0" err="1" smtClean="0">
                <a:solidFill>
                  <a:schemeClr val="tx1"/>
                </a:solidFill>
              </a:rPr>
              <a:t>xuyên</a:t>
            </a:r>
            <a:r>
              <a:rPr lang="vi-VN" sz="1700" b="0" u="none" dirty="0" smtClean="0">
                <a:solidFill>
                  <a:schemeClr val="tx1"/>
                </a:solidFill>
              </a:rPr>
              <a:t> </a:t>
            </a:r>
            <a:r>
              <a:rPr lang="vi-VN" sz="1700" b="0" u="none" dirty="0">
                <a:solidFill>
                  <a:schemeClr val="tx1"/>
                </a:solidFill>
              </a:rPr>
              <a:t>ngang nhiên đi xe đạp phóng nhanh vượt ẩu, vượt đèn đỏ, dàn hàng hai, </a:t>
            </a:r>
            <a:r>
              <a:rPr lang="en-US" sz="1700" b="0" u="none" dirty="0" err="1" smtClean="0">
                <a:solidFill>
                  <a:schemeClr val="tx1"/>
                </a:solidFill>
              </a:rPr>
              <a:t>hàng</a:t>
            </a:r>
            <a:r>
              <a:rPr lang="en-US" sz="1700" b="0" u="none" dirty="0" smtClean="0">
                <a:solidFill>
                  <a:schemeClr val="tx1"/>
                </a:solidFill>
              </a:rPr>
              <a:t> </a:t>
            </a:r>
            <a:r>
              <a:rPr lang="vi-VN" sz="1700" b="0" u="none" dirty="0" smtClean="0">
                <a:solidFill>
                  <a:schemeClr val="tx1"/>
                </a:solidFill>
              </a:rPr>
              <a:t>ba </a:t>
            </a:r>
            <a:r>
              <a:rPr lang="vi-VN" sz="1700" b="0" u="none" dirty="0">
                <a:solidFill>
                  <a:schemeClr val="tx1"/>
                </a:solidFill>
              </a:rPr>
              <a:t>trên đường, đi xe đạp điện không đội mũ bảo hiểm, vượt đèn đỏ, đeo tai nghe, vừa tham gia giao thông vừa nghe nhạc và thậm chí có những chiếc xe đạp điện chở ba người rất nguy hiểm</a:t>
            </a:r>
            <a:r>
              <a:rPr lang="vi-VN" sz="1700" b="0" u="none" dirty="0" smtClean="0">
                <a:solidFill>
                  <a:schemeClr val="tx1"/>
                </a:solidFill>
              </a:rPr>
              <a:t>.</a:t>
            </a:r>
            <a:endParaRPr lang="en-US" sz="1700" b="0" u="none" dirty="0">
              <a:solidFill>
                <a:schemeClr val="tx1"/>
              </a:solidFill>
            </a:endParaRPr>
          </a:p>
        </p:txBody>
      </p:sp>
      <p:sp>
        <p:nvSpPr>
          <p:cNvPr id="34819" name="Slide Number Placeholder 3"/>
          <p:cNvSpPr>
            <a:spLocks noGrp="1"/>
          </p:cNvSpPr>
          <p:nvPr>
            <p:ph type="sldNum" sz="quarter" idx="12"/>
          </p:nvPr>
        </p:nvSpPr>
        <p:spPr bwMode="auto">
          <a:xfrm>
            <a:off x="6553200" y="6488150"/>
            <a:ext cx="2133600" cy="365125"/>
          </a:xfrm>
          <a:noFill/>
          <a:ln>
            <a:miter lim="800000"/>
            <a:headEnd/>
            <a:tailEnd/>
          </a:ln>
        </p:spPr>
        <p:txBody>
          <a:bodyPr/>
          <a:lstStyle/>
          <a:p>
            <a:fld id="{491EDF3F-E2E7-471B-9F75-723DB8E99120}" type="slidenum">
              <a:rPr lang="en-US" altLang="en-US"/>
              <a:pPr/>
              <a:t>67</a:t>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a:spLocks/>
          </p:cNvSpPr>
          <p:nvPr/>
        </p:nvSpPr>
        <p:spPr bwMode="auto">
          <a:xfrm>
            <a:off x="152400" y="3810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4800" y="3014246"/>
            <a:ext cx="2133600" cy="1600200"/>
          </a:xfrm>
          <a:prstGeom prst="rect">
            <a:avLst/>
          </a:prstGeom>
        </p:spPr>
      </p:pic>
      <p:sp>
        <p:nvSpPr>
          <p:cNvPr id="3" name="Rectangle 2"/>
          <p:cNvSpPr/>
          <p:nvPr/>
        </p:nvSpPr>
        <p:spPr>
          <a:xfrm>
            <a:off x="321385" y="4614446"/>
            <a:ext cx="2270173" cy="338554"/>
          </a:xfrm>
          <a:prstGeom prst="rect">
            <a:avLst/>
          </a:prstGeom>
        </p:spPr>
        <p:txBody>
          <a:bodyPr wrap="none">
            <a:spAutoFit/>
          </a:bodyPr>
          <a:lstStyle/>
          <a:p>
            <a:pPr algn="ctr"/>
            <a:r>
              <a:rPr lang="en-US" sz="1600" dirty="0" err="1" smtClean="0"/>
              <a:t>Nguồn</a:t>
            </a:r>
            <a:r>
              <a:rPr lang="en-US" sz="1600" dirty="0" smtClean="0"/>
              <a:t>: vietnamplus.vn</a:t>
            </a:r>
            <a:endParaRPr lang="en-US" sz="1600" dirty="0"/>
          </a:p>
        </p:txBody>
      </p:sp>
      <p:pic>
        <p:nvPicPr>
          <p:cNvPr id="4" name="Picture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012506" y="3014246"/>
            <a:ext cx="2397694" cy="1600200"/>
          </a:xfrm>
          <a:prstGeom prst="rect">
            <a:avLst/>
          </a:prstGeom>
        </p:spPr>
      </p:pic>
      <p:pic>
        <p:nvPicPr>
          <p:cNvPr id="5" name="Picture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033320" y="2996103"/>
            <a:ext cx="2424879" cy="1618343"/>
          </a:xfrm>
          <a:prstGeom prst="rect">
            <a:avLst/>
          </a:prstGeom>
        </p:spPr>
      </p:pic>
      <p:sp>
        <p:nvSpPr>
          <p:cNvPr id="11" name="Rectangle 10"/>
          <p:cNvSpPr/>
          <p:nvPr/>
        </p:nvSpPr>
        <p:spPr>
          <a:xfrm>
            <a:off x="2853319" y="4597569"/>
            <a:ext cx="2861681" cy="338554"/>
          </a:xfrm>
          <a:prstGeom prst="rect">
            <a:avLst/>
          </a:prstGeom>
        </p:spPr>
        <p:txBody>
          <a:bodyPr wrap="none">
            <a:spAutoFit/>
          </a:bodyPr>
          <a:lstStyle/>
          <a:p>
            <a:pPr algn="ctr"/>
            <a:r>
              <a:rPr lang="en-US" sz="1600" dirty="0" err="1" smtClean="0"/>
              <a:t>Nguồn:baoquangninh.com.vn</a:t>
            </a:r>
            <a:endParaRPr lang="en-US" sz="1600" dirty="0"/>
          </a:p>
        </p:txBody>
      </p:sp>
      <p:sp>
        <p:nvSpPr>
          <p:cNvPr id="12" name="Rectangle 11"/>
          <p:cNvSpPr/>
          <p:nvPr/>
        </p:nvSpPr>
        <p:spPr>
          <a:xfrm>
            <a:off x="5901319" y="4579426"/>
            <a:ext cx="2861681" cy="338554"/>
          </a:xfrm>
          <a:prstGeom prst="rect">
            <a:avLst/>
          </a:prstGeom>
        </p:spPr>
        <p:txBody>
          <a:bodyPr wrap="none">
            <a:spAutoFit/>
          </a:bodyPr>
          <a:lstStyle/>
          <a:p>
            <a:pPr algn="ctr"/>
            <a:r>
              <a:rPr lang="en-US" sz="1600" dirty="0" err="1" smtClean="0"/>
              <a:t>Nguồn:baoquangninh.com.vn</a:t>
            </a:r>
            <a:endParaRPr lang="en-US" sz="1600" dirty="0"/>
          </a:p>
        </p:txBody>
      </p:sp>
      <p:pic>
        <p:nvPicPr>
          <p:cNvPr id="8" name="Picture 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21385" y="4977668"/>
            <a:ext cx="2136420" cy="1546768"/>
          </a:xfrm>
          <a:prstGeom prst="rect">
            <a:avLst/>
          </a:prstGeom>
        </p:spPr>
      </p:pic>
      <p:sp>
        <p:nvSpPr>
          <p:cNvPr id="13" name="Rectangle 12"/>
          <p:cNvSpPr/>
          <p:nvPr/>
        </p:nvSpPr>
        <p:spPr>
          <a:xfrm>
            <a:off x="236513" y="6524436"/>
            <a:ext cx="2350506" cy="338554"/>
          </a:xfrm>
          <a:prstGeom prst="rect">
            <a:avLst/>
          </a:prstGeom>
        </p:spPr>
        <p:txBody>
          <a:bodyPr wrap="square">
            <a:spAutoFit/>
          </a:bodyPr>
          <a:lstStyle/>
          <a:p>
            <a:pPr algn="ctr"/>
            <a:r>
              <a:rPr lang="en-US" sz="1600" dirty="0" err="1" smtClean="0"/>
              <a:t>Nguồn</a:t>
            </a:r>
            <a:r>
              <a:rPr lang="en-US" sz="1600" dirty="0" smtClean="0"/>
              <a:t>: baomoi.com</a:t>
            </a:r>
            <a:endParaRPr lang="en-US" sz="1600" dirty="0"/>
          </a:p>
        </p:txBody>
      </p:sp>
      <p:pic>
        <p:nvPicPr>
          <p:cNvPr id="9" name="Picture 8"/>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027020" y="4977668"/>
            <a:ext cx="2383180" cy="1587197"/>
          </a:xfrm>
          <a:prstGeom prst="rect">
            <a:avLst/>
          </a:prstGeom>
        </p:spPr>
      </p:pic>
      <p:sp>
        <p:nvSpPr>
          <p:cNvPr id="15" name="Rectangle 14"/>
          <p:cNvSpPr/>
          <p:nvPr/>
        </p:nvSpPr>
        <p:spPr>
          <a:xfrm>
            <a:off x="2895600" y="6595646"/>
            <a:ext cx="2622834" cy="338554"/>
          </a:xfrm>
          <a:prstGeom prst="rect">
            <a:avLst/>
          </a:prstGeom>
        </p:spPr>
        <p:txBody>
          <a:bodyPr wrap="none">
            <a:spAutoFit/>
          </a:bodyPr>
          <a:lstStyle/>
          <a:p>
            <a:pPr algn="ctr"/>
            <a:r>
              <a:rPr lang="en-US" sz="1600" dirty="0" err="1" smtClean="0"/>
              <a:t>Nguồn</a:t>
            </a:r>
            <a:r>
              <a:rPr lang="en-US" sz="1600" dirty="0"/>
              <a:t>: tapchigiaothong.vn</a:t>
            </a:r>
          </a:p>
        </p:txBody>
      </p:sp>
      <p:pic>
        <p:nvPicPr>
          <p:cNvPr id="14" name="Picture 13"/>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054992" y="4969209"/>
            <a:ext cx="2403208" cy="1595655"/>
          </a:xfrm>
          <a:prstGeom prst="rect">
            <a:avLst/>
          </a:prstGeom>
        </p:spPr>
      </p:pic>
      <p:sp>
        <p:nvSpPr>
          <p:cNvPr id="17" name="Rectangle 16"/>
          <p:cNvSpPr/>
          <p:nvPr/>
        </p:nvSpPr>
        <p:spPr>
          <a:xfrm>
            <a:off x="6080392" y="6564864"/>
            <a:ext cx="2478785" cy="338554"/>
          </a:xfrm>
          <a:prstGeom prst="rect">
            <a:avLst/>
          </a:prstGeom>
        </p:spPr>
        <p:txBody>
          <a:bodyPr wrap="square">
            <a:spAutoFit/>
          </a:bodyPr>
          <a:lstStyle/>
          <a:p>
            <a:pPr algn="ctr"/>
            <a:r>
              <a:rPr lang="en-US" sz="1600" dirty="0" err="1" smtClean="0"/>
              <a:t>Nguồn</a:t>
            </a:r>
            <a:r>
              <a:rPr lang="en-US" sz="1600" dirty="0"/>
              <a:t>: </a:t>
            </a:r>
            <a:r>
              <a:rPr lang="en-US" sz="1600" dirty="0" smtClean="0"/>
              <a:t>baomoi.com</a:t>
            </a:r>
            <a:endParaRPr lang="en-US" sz="1600" dirty="0"/>
          </a:p>
        </p:txBody>
      </p:sp>
    </p:spTree>
    <p:extLst>
      <p:ext uri="{BB962C8B-B14F-4D97-AF65-F5344CB8AC3E}">
        <p14:creationId xmlns="" xmlns:p14="http://schemas.microsoft.com/office/powerpoint/2010/main" val="168697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5"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52399" y="5684625"/>
            <a:ext cx="8732484" cy="948853"/>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2400" y="2971800"/>
            <a:ext cx="8732484" cy="201876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9699" y="1638990"/>
            <a:ext cx="8762999" cy="1038896"/>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xfrm>
            <a:off x="6553200" y="6492875"/>
            <a:ext cx="2133600" cy="365125"/>
          </a:xfrm>
          <a:noFill/>
          <a:ln>
            <a:miter lim="800000"/>
            <a:headEnd/>
            <a:tailEnd/>
          </a:ln>
        </p:spPr>
        <p:txBody>
          <a:bodyPr/>
          <a:lstStyle/>
          <a:p>
            <a:fld id="{491EDF3F-E2E7-471B-9F75-723DB8E99120}" type="slidenum">
              <a:rPr lang="en-US" altLang="en-US"/>
              <a:pPr/>
              <a:t>68</a:t>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a:spLocks/>
          </p:cNvSpPr>
          <p:nvPr/>
        </p:nvSpPr>
        <p:spPr bwMode="auto">
          <a:xfrm>
            <a:off x="152400" y="3810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600" y="1036918"/>
            <a:ext cx="9372600" cy="410882"/>
          </a:xfrm>
          <a:prstGeom prst="rect">
            <a:avLst/>
          </a:prstGeom>
        </p:spPr>
        <p:txBody>
          <a:bodyPr wrap="square">
            <a:spAutoFit/>
          </a:bodyPr>
          <a:lstStyle/>
          <a:p>
            <a:pPr indent="457200">
              <a:lnSpc>
                <a:spcPct val="115000"/>
              </a:lnSpc>
              <a:spcBef>
                <a:spcPts val="600"/>
              </a:spcBef>
              <a:spcAft>
                <a:spcPts val="600"/>
              </a:spcAft>
            </a:pPr>
            <a:r>
              <a:rPr lang="vi-VN" b="1" dirty="0">
                <a:solidFill>
                  <a:srgbClr val="000099"/>
                </a:solidFill>
              </a:rPr>
              <a:t>Hậu quả của việc tham gia giao thông bằng</a:t>
            </a:r>
            <a:r>
              <a:rPr lang="en-US" b="1" dirty="0">
                <a:solidFill>
                  <a:srgbClr val="000099"/>
                </a:solidFill>
              </a:rPr>
              <a:t> </a:t>
            </a:r>
            <a:r>
              <a:rPr lang="vi-VN" b="1" dirty="0">
                <a:solidFill>
                  <a:srgbClr val="000099"/>
                </a:solidFill>
              </a:rPr>
              <a:t>xe đạp</a:t>
            </a:r>
            <a:r>
              <a:rPr lang="en-US" b="1" dirty="0">
                <a:solidFill>
                  <a:srgbClr val="000099"/>
                </a:solidFill>
              </a:rPr>
              <a:t>,</a:t>
            </a:r>
            <a:r>
              <a:rPr lang="vi-VN" b="1" dirty="0">
                <a:solidFill>
                  <a:srgbClr val="000099"/>
                </a:solidFill>
              </a:rPr>
              <a:t> xe đạp điện</a:t>
            </a:r>
            <a:r>
              <a:rPr lang="en-US" b="1" dirty="0">
                <a:solidFill>
                  <a:srgbClr val="000099"/>
                </a:solidFill>
              </a:rPr>
              <a:t> </a:t>
            </a:r>
            <a:r>
              <a:rPr lang="vi-VN" b="1" dirty="0">
                <a:solidFill>
                  <a:srgbClr val="000099"/>
                </a:solidFill>
              </a:rPr>
              <a:t>không an toàn:</a:t>
            </a:r>
            <a:endParaRPr lang="en-US" b="1" dirty="0">
              <a:solidFill>
                <a:srgbClr val="000099"/>
              </a:solidFill>
            </a:endParaRPr>
          </a:p>
        </p:txBody>
      </p:sp>
      <p:sp>
        <p:nvSpPr>
          <p:cNvPr id="3" name="Rectangle 2"/>
          <p:cNvSpPr/>
          <p:nvPr/>
        </p:nvSpPr>
        <p:spPr>
          <a:xfrm>
            <a:off x="1447800" y="1831775"/>
            <a:ext cx="6946900" cy="729430"/>
          </a:xfrm>
          <a:prstGeom prst="rect">
            <a:avLst/>
          </a:prstGeom>
          <a:noFill/>
        </p:spPr>
        <p:txBody>
          <a:bodyPr wrap="square">
            <a:spAutoFit/>
          </a:bodyPr>
          <a:lstStyle/>
          <a:p>
            <a:pPr algn="ctr">
              <a:lnSpc>
                <a:spcPct val="115000"/>
              </a:lnSpc>
              <a:spcBef>
                <a:spcPts val="600"/>
              </a:spcBef>
              <a:spcAft>
                <a:spcPts val="600"/>
              </a:spcAft>
            </a:pPr>
            <a:r>
              <a:rPr lang="en-US" dirty="0" smtClean="0"/>
              <a:t>Ả</a:t>
            </a:r>
            <a:r>
              <a:rPr lang="vi-VN" dirty="0" smtClean="0"/>
              <a:t>nh </a:t>
            </a:r>
            <a:r>
              <a:rPr lang="vi-VN" dirty="0"/>
              <a:t>hưởng đến ATGT</a:t>
            </a:r>
            <a:r>
              <a:rPr lang="en-US" dirty="0"/>
              <a:t> </a:t>
            </a:r>
            <a:r>
              <a:rPr lang="vi-VN" dirty="0"/>
              <a:t>trên đường </a:t>
            </a:r>
            <a:r>
              <a:rPr lang="en-US" dirty="0" smtClean="0"/>
              <a:t>&amp; </a:t>
            </a:r>
            <a:r>
              <a:rPr lang="vi-VN" dirty="0" smtClean="0"/>
              <a:t>gây </a:t>
            </a:r>
            <a:r>
              <a:rPr lang="vi-VN" dirty="0"/>
              <a:t>phản cảm </a:t>
            </a:r>
            <a:r>
              <a:rPr lang="en-US" dirty="0" err="1" smtClean="0"/>
              <a:t>về</a:t>
            </a:r>
            <a:r>
              <a:rPr lang="en-US" dirty="0" smtClean="0"/>
              <a:t> </a:t>
            </a:r>
            <a:r>
              <a:rPr lang="en-US" dirty="0" err="1" smtClean="0"/>
              <a:t>hình</a:t>
            </a:r>
            <a:r>
              <a:rPr lang="en-US" dirty="0" smtClean="0"/>
              <a:t> </a:t>
            </a:r>
            <a:r>
              <a:rPr lang="en-US" dirty="0" err="1" smtClean="0"/>
              <a:t>ảnh</a:t>
            </a:r>
            <a:r>
              <a:rPr lang="en-US" dirty="0" smtClean="0"/>
              <a:t> </a:t>
            </a:r>
            <a:r>
              <a:rPr lang="en-US" dirty="0" err="1" smtClean="0"/>
              <a:t>học</a:t>
            </a:r>
            <a:r>
              <a:rPr lang="en-US" dirty="0" smtClean="0"/>
              <a:t> </a:t>
            </a:r>
            <a:r>
              <a:rPr lang="en-US" dirty="0" err="1" smtClean="0"/>
              <a:t>sinh</a:t>
            </a:r>
            <a:r>
              <a:rPr lang="en-US" dirty="0" smtClean="0"/>
              <a:t> vi </a:t>
            </a:r>
            <a:r>
              <a:rPr lang="en-US" dirty="0" err="1" smtClean="0"/>
              <a:t>phạm</a:t>
            </a:r>
            <a:r>
              <a:rPr lang="en-US" dirty="0" smtClean="0"/>
              <a:t> </a:t>
            </a:r>
            <a:r>
              <a:rPr lang="en-US" dirty="0" err="1" smtClean="0"/>
              <a:t>giao</a:t>
            </a:r>
            <a:r>
              <a:rPr lang="en-US" dirty="0" smtClean="0"/>
              <a:t> </a:t>
            </a:r>
            <a:r>
              <a:rPr lang="en-US" dirty="0" err="1" smtClean="0"/>
              <a:t>thông</a:t>
            </a:r>
            <a:endParaRPr lang="en-US" dirty="0"/>
          </a:p>
        </p:txBody>
      </p:sp>
      <p:sp>
        <p:nvSpPr>
          <p:cNvPr id="5" name="Rectangle 4"/>
          <p:cNvSpPr/>
          <p:nvPr/>
        </p:nvSpPr>
        <p:spPr>
          <a:xfrm>
            <a:off x="1724144" y="5736115"/>
            <a:ext cx="7239000" cy="786560"/>
          </a:xfrm>
          <a:prstGeom prst="rect">
            <a:avLst/>
          </a:prstGeom>
          <a:noFill/>
        </p:spPr>
        <p:txBody>
          <a:bodyPr wrap="square" anchor="ctr" anchorCtr="0">
            <a:noAutofit/>
          </a:bodyPr>
          <a:lstStyle/>
          <a:p>
            <a:r>
              <a:rPr lang="en-US" dirty="0" smtClean="0"/>
              <a:t>N</a:t>
            </a:r>
            <a:r>
              <a:rPr lang="vi-VN" dirty="0" smtClean="0"/>
              <a:t>gười </a:t>
            </a:r>
            <a:r>
              <a:rPr lang="vi-VN" dirty="0" smtClean="0"/>
              <a:t>giám hộ của các em sẽ bị cơ quan chức năng xử lý vi phạm hành chính và các em sẽ bị gửi thông tin vi phạm đến nhà trường.</a:t>
            </a:r>
            <a:endParaRPr lang="en-US" dirty="0"/>
          </a:p>
        </p:txBody>
      </p:sp>
      <p:grpSp>
        <p:nvGrpSpPr>
          <p:cNvPr id="45" name="Group 44"/>
          <p:cNvGrpSpPr/>
          <p:nvPr/>
        </p:nvGrpSpPr>
        <p:grpSpPr>
          <a:xfrm>
            <a:off x="-327527" y="1425109"/>
            <a:ext cx="2069039" cy="1289023"/>
            <a:chOff x="-327527" y="1425109"/>
            <a:chExt cx="2069039" cy="1289023"/>
          </a:xfrm>
        </p:grpSpPr>
        <p:grpSp>
          <p:nvGrpSpPr>
            <p:cNvPr id="31" name="Group 30"/>
            <p:cNvGrpSpPr/>
            <p:nvPr/>
          </p:nvGrpSpPr>
          <p:grpSpPr>
            <a:xfrm>
              <a:off x="-327527" y="1425109"/>
              <a:ext cx="2052970" cy="1289023"/>
              <a:chOff x="-327527" y="1425109"/>
              <a:chExt cx="2052970" cy="1289023"/>
            </a:xfrm>
          </p:grpSpPr>
          <p:sp>
            <p:nvSpPr>
              <p:cNvPr id="26" name="Right Triangle 25"/>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Gây</a:t>
              </a:r>
              <a:r>
                <a:rPr lang="en-US" dirty="0" smtClean="0">
                  <a:solidFill>
                    <a:srgbClr val="000099"/>
                  </a:solidFill>
                </a:rPr>
                <a:t> </a:t>
              </a:r>
              <a:r>
                <a:rPr lang="en-US" dirty="0" err="1" smtClean="0">
                  <a:solidFill>
                    <a:srgbClr val="000099"/>
                  </a:solidFill>
                </a:rPr>
                <a:t>phản</a:t>
              </a:r>
              <a:r>
                <a:rPr lang="en-US" dirty="0" smtClean="0">
                  <a:solidFill>
                    <a:srgbClr val="000099"/>
                  </a:solidFill>
                </a:rPr>
                <a:t> </a:t>
              </a:r>
              <a:r>
                <a:rPr lang="en-US" dirty="0" err="1" smtClean="0">
                  <a:solidFill>
                    <a:srgbClr val="000099"/>
                  </a:solidFill>
                </a:rPr>
                <a:t>cảm</a:t>
              </a:r>
              <a:endParaRPr lang="en-US" dirty="0">
                <a:solidFill>
                  <a:srgbClr val="000099"/>
                </a:solidFill>
              </a:endParaRPr>
            </a:p>
          </p:txBody>
        </p:sp>
      </p:grpSp>
      <p:grpSp>
        <p:nvGrpSpPr>
          <p:cNvPr id="48" name="Group 47"/>
          <p:cNvGrpSpPr/>
          <p:nvPr/>
        </p:nvGrpSpPr>
        <p:grpSpPr>
          <a:xfrm>
            <a:off x="479501" y="2191971"/>
            <a:ext cx="1467970" cy="3654986"/>
            <a:chOff x="479501" y="2191971"/>
            <a:chExt cx="1467970" cy="3654986"/>
          </a:xfrm>
        </p:grpSpPr>
        <p:grpSp>
          <p:nvGrpSpPr>
            <p:cNvPr id="35" name="Group 34"/>
            <p:cNvGrpSpPr/>
            <p:nvPr/>
          </p:nvGrpSpPr>
          <p:grpSpPr>
            <a:xfrm rot="1176920">
              <a:off x="479501" y="2191971"/>
              <a:ext cx="1467970" cy="3654986"/>
              <a:chOff x="122704" y="1273900"/>
              <a:chExt cx="1467970" cy="2952980"/>
            </a:xfrm>
          </p:grpSpPr>
          <p:sp>
            <p:nvSpPr>
              <p:cNvPr id="36" name="Right Triangle 35"/>
              <p:cNvSpPr/>
              <p:nvPr/>
            </p:nvSpPr>
            <p:spPr>
              <a:xfrm rot="20423080">
                <a:off x="122704" y="3847245"/>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7543222">
                <a:off x="-754137" y="2561414"/>
                <a:ext cx="295298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rot="18739511">
              <a:off x="203266" y="3665898"/>
              <a:ext cx="1924087" cy="369332"/>
            </a:xfrm>
            <a:prstGeom prst="rect">
              <a:avLst/>
            </a:prstGeom>
            <a:noFill/>
          </p:spPr>
          <p:txBody>
            <a:bodyPr wrap="square" rtlCol="0">
              <a:spAutoFit/>
            </a:bodyPr>
            <a:lstStyle/>
            <a:p>
              <a:pPr algn="ctr"/>
              <a:r>
                <a:rPr lang="en-US" dirty="0" err="1" smtClean="0">
                  <a:solidFill>
                    <a:srgbClr val="000099"/>
                  </a:solidFill>
                </a:rPr>
                <a:t>Gây</a:t>
              </a:r>
              <a:r>
                <a:rPr lang="en-US" dirty="0" smtClean="0">
                  <a:solidFill>
                    <a:srgbClr val="000099"/>
                  </a:solidFill>
                </a:rPr>
                <a:t> </a:t>
              </a:r>
              <a:r>
                <a:rPr lang="en-US" dirty="0" err="1" smtClean="0">
                  <a:solidFill>
                    <a:srgbClr val="000099"/>
                  </a:solidFill>
                </a:rPr>
                <a:t>nguy</a:t>
              </a:r>
              <a:r>
                <a:rPr lang="en-US" dirty="0" smtClean="0">
                  <a:solidFill>
                    <a:srgbClr val="000099"/>
                  </a:solidFill>
                </a:rPr>
                <a:t> </a:t>
              </a:r>
              <a:r>
                <a:rPr lang="en-US" dirty="0" err="1" smtClean="0">
                  <a:solidFill>
                    <a:srgbClr val="000099"/>
                  </a:solidFill>
                </a:rPr>
                <a:t>hiểm</a:t>
              </a:r>
              <a:endParaRPr lang="en-US" dirty="0">
                <a:solidFill>
                  <a:srgbClr val="000099"/>
                </a:solidFill>
              </a:endParaRPr>
            </a:p>
          </p:txBody>
        </p:sp>
      </p:grpSp>
      <p:grpSp>
        <p:nvGrpSpPr>
          <p:cNvPr id="49" name="Group 48"/>
          <p:cNvGrpSpPr/>
          <p:nvPr/>
        </p:nvGrpSpPr>
        <p:grpSpPr>
          <a:xfrm>
            <a:off x="-346784" y="5494186"/>
            <a:ext cx="1934918" cy="1161048"/>
            <a:chOff x="-346784" y="5494186"/>
            <a:chExt cx="1934918" cy="1161048"/>
          </a:xfrm>
        </p:grpSpPr>
        <p:grpSp>
          <p:nvGrpSpPr>
            <p:cNvPr id="40" name="Group 39"/>
            <p:cNvGrpSpPr/>
            <p:nvPr/>
          </p:nvGrpSpPr>
          <p:grpSpPr>
            <a:xfrm>
              <a:off x="-254544" y="5494186"/>
              <a:ext cx="1842678" cy="1161048"/>
              <a:chOff x="-303437" y="1567371"/>
              <a:chExt cx="1842678" cy="1161048"/>
            </a:xfrm>
          </p:grpSpPr>
          <p:sp>
            <p:nvSpPr>
              <p:cNvPr id="41" name="Right Triangle 40"/>
              <p:cNvSpPr/>
              <p:nvPr/>
            </p:nvSpPr>
            <p:spPr>
              <a:xfrm>
                <a:off x="30956" y="2597224"/>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p:cNvSpPr/>
              <p:nvPr/>
            </p:nvSpPr>
            <p:spPr>
              <a:xfrm flipH="1">
                <a:off x="1204516" y="1567371"/>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9226057">
                <a:off x="-303437" y="1811665"/>
                <a:ext cx="1842678"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rot="19116672">
              <a:off x="-346784" y="5785501"/>
              <a:ext cx="1924087" cy="369332"/>
            </a:xfrm>
            <a:prstGeom prst="rect">
              <a:avLst/>
            </a:prstGeom>
            <a:noFill/>
          </p:spPr>
          <p:txBody>
            <a:bodyPr wrap="square" rtlCol="0">
              <a:spAutoFit/>
            </a:bodyPr>
            <a:lstStyle/>
            <a:p>
              <a:pPr algn="ctr"/>
              <a:r>
                <a:rPr lang="en-US" dirty="0" err="1" smtClean="0">
                  <a:solidFill>
                    <a:srgbClr val="000099"/>
                  </a:solidFill>
                </a:rPr>
                <a:t>Bị</a:t>
              </a:r>
              <a:r>
                <a:rPr lang="en-US" dirty="0" smtClean="0">
                  <a:solidFill>
                    <a:srgbClr val="000099"/>
                  </a:solidFill>
                </a:rPr>
                <a:t> </a:t>
              </a:r>
              <a:r>
                <a:rPr lang="en-US" dirty="0" err="1" smtClean="0">
                  <a:solidFill>
                    <a:srgbClr val="000099"/>
                  </a:solidFill>
                </a:rPr>
                <a:t>xử</a:t>
              </a:r>
              <a:r>
                <a:rPr lang="en-US" dirty="0" smtClean="0">
                  <a:solidFill>
                    <a:srgbClr val="000099"/>
                  </a:solidFill>
                </a:rPr>
                <a:t> </a:t>
              </a:r>
              <a:r>
                <a:rPr lang="en-US" dirty="0" err="1" smtClean="0">
                  <a:solidFill>
                    <a:srgbClr val="000099"/>
                  </a:solidFill>
                </a:rPr>
                <a:t>lý</a:t>
              </a:r>
              <a:endParaRPr lang="en-US" dirty="0">
                <a:solidFill>
                  <a:srgbClr val="000099"/>
                </a:solidFill>
              </a:endParaRPr>
            </a:p>
          </p:txBody>
        </p:sp>
      </p:grpSp>
      <p:sp>
        <p:nvSpPr>
          <p:cNvPr id="4" name="Rectangle 3"/>
          <p:cNvSpPr/>
          <p:nvPr/>
        </p:nvSpPr>
        <p:spPr>
          <a:xfrm>
            <a:off x="1712208" y="3581400"/>
            <a:ext cx="7086600" cy="923330"/>
          </a:xfrm>
          <a:prstGeom prst="rect">
            <a:avLst/>
          </a:prstGeom>
          <a:noFill/>
        </p:spPr>
        <p:txBody>
          <a:bodyPr wrap="square">
            <a:spAutoFit/>
          </a:bodyPr>
          <a:lstStyle/>
          <a:p>
            <a:r>
              <a:rPr lang="vi-VN" dirty="0" smtClean="0"/>
              <a:t>Đi xe dàn hàng ngang, đu bám xe đang lưu thông trên đường, đi xe sai làn đường, lấn làn đường dành cho xe cơ giới sẽ gây cản trở giao thông, gây ra nguy hiểm cho chính mình và người khác.</a:t>
            </a:r>
            <a:endParaRPr lang="en-US" dirty="0"/>
          </a:p>
        </p:txBody>
      </p:sp>
    </p:spTree>
    <p:extLst>
      <p:ext uri="{BB962C8B-B14F-4D97-AF65-F5344CB8AC3E}">
        <p14:creationId xmlns="" xmlns:p14="http://schemas.microsoft.com/office/powerpoint/2010/main" val="233378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17" grpId="0" animBg="1"/>
      <p:bldP spid="3" grpId="0"/>
      <p:bldP spid="5"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400" y="4572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20914"/>
            <a:ext cx="8953499" cy="400110"/>
          </a:xfrm>
          <a:prstGeom prst="rect">
            <a:avLst/>
          </a:prstGeom>
        </p:spPr>
        <p:txBody>
          <a:bodyPr wrap="square">
            <a:spAutoFit/>
          </a:bodyPr>
          <a:lstStyle/>
          <a:p>
            <a:r>
              <a:rPr lang="en-US" sz="2000" i="1" dirty="0" smtClean="0">
                <a:latin typeface="Tahoma" panose="020B0604030504040204" pitchFamily="34" charset="0"/>
                <a:ea typeface="Tahoma" panose="020B0604030504040204" pitchFamily="34" charset="0"/>
                <a:cs typeface="Tahoma" panose="020B0604030504040204" pitchFamily="34" charset="0"/>
              </a:rPr>
              <a:t>Đ</a:t>
            </a:r>
            <a:r>
              <a:rPr lang="vi-VN" sz="2000" i="1" dirty="0" smtClean="0">
                <a:latin typeface="Tahoma" panose="020B0604030504040204" pitchFamily="34" charset="0"/>
                <a:ea typeface="Tahoma" panose="020B0604030504040204" pitchFamily="34" charset="0"/>
                <a:cs typeface="Tahoma" panose="020B0604030504040204" pitchFamily="34" charset="0"/>
              </a:rPr>
              <a:t>ọc </a:t>
            </a:r>
            <a:r>
              <a:rPr lang="vi-VN" sz="2000" i="1" dirty="0">
                <a:latin typeface="Tahoma" panose="020B0604030504040204" pitchFamily="34" charset="0"/>
                <a:ea typeface="Tahoma" panose="020B0604030504040204" pitchFamily="34" charset="0"/>
                <a:cs typeface="Tahoma" panose="020B0604030504040204" pitchFamily="34" charset="0"/>
              </a:rPr>
              <a:t>thông </a:t>
            </a:r>
            <a:r>
              <a:rPr lang="vi-VN" sz="2000" i="1" dirty="0" smtClean="0">
                <a:latin typeface="Tahoma" panose="020B0604030504040204" pitchFamily="34" charset="0"/>
                <a:ea typeface="Tahoma" panose="020B0604030504040204" pitchFamily="34" charset="0"/>
                <a:cs typeface="Tahoma" panose="020B0604030504040204" pitchFamily="34" charset="0"/>
              </a:rPr>
              <a:t>tin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ghi </a:t>
            </a:r>
            <a:r>
              <a:rPr lang="vi-VN" sz="2000" i="1" dirty="0">
                <a:latin typeface="Tahoma" panose="020B0604030504040204" pitchFamily="34" charset="0"/>
                <a:ea typeface="Tahoma" panose="020B0604030504040204" pitchFamily="34" charset="0"/>
                <a:cs typeface="Tahoma" panose="020B0604030504040204" pitchFamily="34" charset="0"/>
              </a:rPr>
              <a:t>nhớ để vận dụng khi chuẩn bị đi xe đạp và xe đạp </a:t>
            </a:r>
            <a:r>
              <a:rPr lang="vi-VN" sz="2000" i="1" dirty="0" smtClean="0">
                <a:latin typeface="Tahoma" panose="020B0604030504040204" pitchFamily="34" charset="0"/>
                <a:ea typeface="Tahoma" panose="020B0604030504040204" pitchFamily="34" charset="0"/>
                <a:cs typeface="Tahoma" panose="020B0604030504040204" pitchFamily="34" charset="0"/>
              </a:rPr>
              <a:t>điện</a:t>
            </a:r>
            <a:r>
              <a:rPr lang="en-US" sz="2000" i="1" dirty="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0" y="1676400"/>
            <a:ext cx="4648200" cy="2362200"/>
            <a:chOff x="0" y="1905000"/>
            <a:chExt cx="4648200" cy="2362200"/>
          </a:xfrm>
        </p:grpSpPr>
        <p:pic>
          <p:nvPicPr>
            <p:cNvPr id="16" name="Picture 15"/>
            <p:cNvPicPr/>
            <p:nvPr/>
          </p:nvPicPr>
          <p:blipFill>
            <a:blip r:embed="rId3"/>
            <a:srcRect/>
            <a:stretch>
              <a:fillRect/>
            </a:stretch>
          </p:blipFill>
          <p:spPr bwMode="auto">
            <a:xfrm>
              <a:off x="0" y="2023098"/>
              <a:ext cx="2133600" cy="1939302"/>
            </a:xfrm>
            <a:prstGeom prst="rect">
              <a:avLst/>
            </a:prstGeom>
            <a:noFill/>
            <a:ln w="9525">
              <a:noFill/>
              <a:miter lim="800000"/>
              <a:headEnd/>
              <a:tailEnd/>
            </a:ln>
          </p:spPr>
        </p:pic>
        <p:sp>
          <p:nvSpPr>
            <p:cNvPr id="4" name="Rectangle 3"/>
            <p:cNvSpPr/>
            <p:nvPr/>
          </p:nvSpPr>
          <p:spPr>
            <a:xfrm>
              <a:off x="1981200" y="2133600"/>
              <a:ext cx="2612480" cy="1856919"/>
            </a:xfrm>
            <a:prstGeom prst="rect">
              <a:avLst/>
            </a:prstGeom>
          </p:spPr>
          <p:txBody>
            <a:bodyPr wrap="square">
              <a:spAutoFit/>
            </a:bodyPr>
            <a:lstStyle/>
            <a:p>
              <a:pPr algn="just">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(1) Chọn xe đạp và xe đạp điện an toàn:</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xe có kích cỡ vừa tầm vóc.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Mọi bộ </a:t>
              </a:r>
              <a:r>
                <a:rPr lang="vi-VN" sz="1400" dirty="0" smtClean="0">
                  <a:latin typeface="Tahoma" panose="020B0604030504040204" pitchFamily="34" charset="0"/>
                  <a:ea typeface="Tahoma" panose="020B0604030504040204" pitchFamily="34" charset="0"/>
                  <a:cs typeface="Tahoma" panose="020B0604030504040204" pitchFamily="34" charset="0"/>
                </a:rPr>
                <a:t>phận </a:t>
              </a:r>
              <a:r>
                <a:rPr lang="vi-VN" sz="1400" dirty="0">
                  <a:latin typeface="Tahoma" panose="020B0604030504040204" pitchFamily="34" charset="0"/>
                  <a:ea typeface="Tahoma" panose="020B0604030504040204" pitchFamily="34" charset="0"/>
                  <a:cs typeface="Tahoma" panose="020B0604030504040204" pitchFamily="34" charset="0"/>
                </a:rPr>
                <a:t>xe đầy đủ và hoạt động tốt,  nhất là phanh, lốp và đèn (với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6200" y="1905000"/>
              <a:ext cx="4572000"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648200" y="1676400"/>
            <a:ext cx="4572000" cy="2362200"/>
            <a:chOff x="4648200" y="1905000"/>
            <a:chExt cx="4572000" cy="2362200"/>
          </a:xfrm>
        </p:grpSpPr>
        <p:pic>
          <p:nvPicPr>
            <p:cNvPr id="17" name="Picture 16" descr="C:\Users\F18608\Desktop\IMG_0108.jpg"/>
            <p:cNvPicPr/>
            <p:nvPr/>
          </p:nvPicPr>
          <p:blipFill>
            <a:blip r:embed="rId4" cstate="print"/>
            <a:srcRect/>
            <a:stretch>
              <a:fillRect/>
            </a:stretch>
          </p:blipFill>
          <p:spPr bwMode="auto">
            <a:xfrm>
              <a:off x="4800600" y="2342047"/>
              <a:ext cx="1600200" cy="1547573"/>
            </a:xfrm>
            <a:prstGeom prst="rect">
              <a:avLst/>
            </a:prstGeom>
            <a:noFill/>
            <a:ln w="9525">
              <a:noFill/>
              <a:miter lim="800000"/>
              <a:headEnd/>
              <a:tailEnd/>
            </a:ln>
          </p:spPr>
        </p:pic>
        <p:sp>
          <p:nvSpPr>
            <p:cNvPr id="6" name="Rectangle 5"/>
            <p:cNvSpPr/>
            <p:nvPr/>
          </p:nvSpPr>
          <p:spPr>
            <a:xfrm>
              <a:off x="6491696" y="2289420"/>
              <a:ext cx="2728504" cy="1384995"/>
            </a:xfrm>
            <a:prstGeom prst="rect">
              <a:avLst/>
            </a:prstGeom>
          </p:spPr>
          <p:txBody>
            <a:bodyPr wrap="square">
              <a:spAutoFit/>
            </a:bodyPr>
            <a:lstStyle/>
            <a:p>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(2)</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Kiểm tra xe trước khi đi</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endParaRPr lang="en-US" sz="1400" dirty="0" smtClean="0">
                <a:solidFill>
                  <a:srgbClr val="000099"/>
                </a:solidFill>
                <a:latin typeface="Tahoma" panose="020B0604030504040204" pitchFamily="34" charset="0"/>
                <a:ea typeface="Tahoma" panose="020B0604030504040204" pitchFamily="34" charset="0"/>
                <a:cs typeface="Tahoma" panose="020B0604030504040204" pitchFamily="34" charset="0"/>
              </a:endParaRP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vi-VN" sz="1400" dirty="0" smtClean="0">
                  <a:latin typeface="Tahoma" panose="020B0604030504040204" pitchFamily="34" charset="0"/>
                  <a:ea typeface="Tahoma" panose="020B0604030504040204" pitchFamily="34" charset="0"/>
                  <a:cs typeface="Tahoma" panose="020B0604030504040204" pitchFamily="34" charset="0"/>
                </a:rPr>
                <a:t>Kiểm </a:t>
              </a:r>
              <a:r>
                <a:rPr lang="vi-VN" sz="1400" dirty="0">
                  <a:latin typeface="Tahoma" panose="020B0604030504040204" pitchFamily="34" charset="0"/>
                  <a:ea typeface="Tahoma" panose="020B0604030504040204" pitchFamily="34" charset="0"/>
                  <a:cs typeface="Tahoma" panose="020B0604030504040204" pitchFamily="34" charset="0"/>
                </a:rPr>
                <a:t>tra kĩ các bộ phận của xe đảm bảo mọi bộ phận phải an toàn: lốp, phanh, đèn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4648200" y="1905000"/>
              <a:ext cx="4448628"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200" y="4042228"/>
            <a:ext cx="4572000" cy="2587171"/>
            <a:chOff x="76200" y="4270828"/>
            <a:chExt cx="4572000" cy="2587171"/>
          </a:xfrm>
        </p:grpSpPr>
        <p:pic>
          <p:nvPicPr>
            <p:cNvPr id="18" name="Picture 17" descr="H D (66)"/>
            <p:cNvPicPr/>
            <p:nvPr/>
          </p:nvPicPr>
          <p:blipFill>
            <a:blip r:embed="rId5" cstate="email"/>
            <a:srcRect/>
            <a:stretch>
              <a:fillRect/>
            </a:stretch>
          </p:blipFill>
          <p:spPr bwMode="auto">
            <a:xfrm>
              <a:off x="76200" y="4750732"/>
              <a:ext cx="1676400" cy="15113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752600" y="4368088"/>
              <a:ext cx="2895600" cy="2394502"/>
            </a:xfrm>
            <a:prstGeom prst="rect">
              <a:avLst/>
            </a:prstGeom>
          </p:spPr>
          <p:txBody>
            <a:bodyPr wrap="square">
              <a:spAutoFit/>
            </a:bodyPr>
            <a:lstStyle/>
            <a:p>
              <a:pPr algn="just">
                <a:lnSpc>
                  <a:spcPct val="115000"/>
                </a:lnSpc>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(3) Đội mũ bảo hiểm và cài quai đúng cách:</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a:t>
              </a:r>
              <a:r>
                <a:rPr lang="vi-VN" sz="1400" dirty="0" smtClean="0">
                  <a:latin typeface="Tahoma" panose="020B0604030504040204" pitchFamily="34" charset="0"/>
                  <a:ea typeface="Tahoma" panose="020B0604030504040204" pitchFamily="34" charset="0"/>
                  <a:cs typeface="Tahoma" panose="020B0604030504040204" pitchFamily="34" charset="0"/>
                </a:rPr>
                <a:t>mũ </a:t>
              </a:r>
              <a:r>
                <a:rPr lang="en-US" sz="1400" dirty="0" err="1" smtClean="0">
                  <a:latin typeface="Tahoma" panose="020B0604030504040204" pitchFamily="34" charset="0"/>
                  <a:ea typeface="Tahoma" panose="020B0604030504040204" pitchFamily="34" charset="0"/>
                  <a:cs typeface="Tahoma" panose="020B0604030504040204" pitchFamily="34" charset="0"/>
                </a:rPr>
                <a:t>đủ</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vi-VN" sz="1400" dirty="0" smtClean="0">
                  <a:latin typeface="Tahoma" panose="020B0604030504040204" pitchFamily="34" charset="0"/>
                  <a:ea typeface="Tahoma" panose="020B0604030504040204" pitchFamily="34" charset="0"/>
                  <a:cs typeface="Tahoma" panose="020B0604030504040204" pitchFamily="34" charset="0"/>
                </a:rPr>
                <a:t>tiêu </a:t>
              </a:r>
              <a:r>
                <a:rPr lang="vi-VN" sz="1400" dirty="0">
                  <a:latin typeface="Tahoma" panose="020B0604030504040204" pitchFamily="34" charset="0"/>
                  <a:ea typeface="Tahoma" panose="020B0604030504040204" pitchFamily="34" charset="0"/>
                  <a:cs typeface="Tahoma" panose="020B0604030504040204" pitchFamily="34" charset="0"/>
                </a:rPr>
                <a:t>chuẩn, vừa cỡ đầu.</a:t>
              </a: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Đội ngay ngắn, cài quai chắc chắn.</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Đưa 2 ngón tay xuống dưới cằm, nếu đưa vừa </a:t>
              </a:r>
              <a:r>
                <a:rPr lang="vi-VN" sz="1400" dirty="0" smtClean="0">
                  <a:latin typeface="Tahoma" panose="020B0604030504040204" pitchFamily="34" charset="0"/>
                  <a:ea typeface="Tahoma" panose="020B0604030504040204" pitchFamily="34" charset="0"/>
                  <a:cs typeface="Tahoma" panose="020B0604030504040204" pitchFamily="34" charset="0"/>
                </a:rPr>
                <a:t>là </a:t>
              </a:r>
              <a:r>
                <a:rPr lang="vi-VN" sz="1400" dirty="0">
                  <a:latin typeface="Tahoma" panose="020B0604030504040204" pitchFamily="34" charset="0"/>
                  <a:ea typeface="Tahoma" panose="020B0604030504040204" pitchFamily="34" charset="0"/>
                  <a:cs typeface="Tahoma" panose="020B0604030504040204" pitchFamily="34" charset="0"/>
                </a:rPr>
                <a:t>được.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76200" y="4270828"/>
              <a:ext cx="4572000"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648200" y="4040768"/>
            <a:ext cx="4448628" cy="2664832"/>
            <a:chOff x="4648200" y="4269368"/>
            <a:chExt cx="4448628" cy="2664832"/>
          </a:xfrm>
        </p:grpSpPr>
        <p:pic>
          <p:nvPicPr>
            <p:cNvPr id="20" name="Picture 19"/>
            <p:cNvPicPr/>
            <p:nvPr/>
          </p:nvPicPr>
          <p:blipFill>
            <a:blip r:embed="rId6" cstate="print"/>
            <a:srcRect/>
            <a:stretch>
              <a:fillRect/>
            </a:stretch>
          </p:blipFill>
          <p:spPr bwMode="auto">
            <a:xfrm>
              <a:off x="4724400" y="4648200"/>
              <a:ext cx="1752600" cy="1636462"/>
            </a:xfrm>
            <a:prstGeom prst="rect">
              <a:avLst/>
            </a:prstGeom>
            <a:noFill/>
            <a:ln w="9525">
              <a:noFill/>
              <a:miter lim="800000"/>
              <a:headEnd/>
              <a:tailEnd/>
            </a:ln>
          </p:spPr>
        </p:pic>
        <p:sp>
          <p:nvSpPr>
            <p:cNvPr id="19" name="Rectangle 18"/>
            <p:cNvSpPr/>
            <p:nvPr/>
          </p:nvSpPr>
          <p:spPr>
            <a:xfrm>
              <a:off x="6467929" y="4269368"/>
              <a:ext cx="2628899" cy="2664832"/>
            </a:xfrm>
            <a:prstGeom prst="rect">
              <a:avLst/>
            </a:prstGeom>
          </p:spPr>
          <p:txBody>
            <a:bodyPr wrap="square">
              <a:spAutoFit/>
            </a:bodyPr>
            <a:lstStyle/>
            <a:p>
              <a:pPr algn="just">
                <a:lnSpc>
                  <a:spcPct val="115000"/>
                </a:lnSpc>
                <a:spcAft>
                  <a:spcPts val="1000"/>
                </a:spcAft>
              </a:pPr>
              <a:r>
                <a:rPr lang="en-US"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(4)</a:t>
              </a:r>
              <a:r>
                <a:rPr lang="vi-VN"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Ngồi đúng quy cách trên xe:</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Ngồi lên yên xe, 2 tay nắm chặt tay lái, mắt nhìn thẳng phía trước.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Đặt chân lên bàn đạp và đạp theo chiều kim đồng </a:t>
              </a:r>
              <a:r>
                <a:rPr lang="vi-VN" sz="1400" dirty="0" smtClean="0">
                  <a:latin typeface="Tahoma" panose="020B0604030504040204" pitchFamily="34" charset="0"/>
                  <a:ea typeface="Tahoma" panose="020B0604030504040204" pitchFamily="34" charset="0"/>
                  <a:cs typeface="Tahoma" panose="020B0604030504040204" pitchFamily="34" charset="0"/>
                </a:rPr>
                <a:t>hồ.Khi </a:t>
              </a:r>
              <a:r>
                <a:rPr lang="vi-VN" sz="1400" dirty="0">
                  <a:latin typeface="Tahoma" panose="020B0604030504040204" pitchFamily="34" charset="0"/>
                  <a:ea typeface="Tahoma" panose="020B0604030504040204" pitchFamily="34" charset="0"/>
                  <a:cs typeface="Tahoma" panose="020B0604030504040204" pitchFamily="34" charset="0"/>
                </a:rPr>
                <a:t>dừng lại em cần đi chậm và bóp cả 2 phanh (trước và sau). </a:t>
              </a:r>
              <a:r>
                <a:rPr lang="en-US" sz="1400" dirty="0">
                  <a:latin typeface="Tahoma" panose="020B0604030504040204" pitchFamily="34" charset="0"/>
                  <a:ea typeface="Tahoma" panose="020B0604030504040204" pitchFamily="34" charset="0"/>
                  <a:cs typeface="Tahoma" panose="020B0604030504040204" pitchFamily="34" charset="0"/>
                </a:rPr>
                <a:t>K</a:t>
              </a:r>
              <a:r>
                <a:rPr lang="vi-VN" sz="1400" dirty="0" smtClean="0">
                  <a:latin typeface="Tahoma" panose="020B0604030504040204" pitchFamily="34" charset="0"/>
                  <a:ea typeface="Tahoma" panose="020B0604030504040204" pitchFamily="34" charset="0"/>
                  <a:cs typeface="Tahoma" panose="020B0604030504040204" pitchFamily="34" charset="0"/>
                </a:rPr>
                <a:t>hông </a:t>
              </a:r>
              <a:r>
                <a:rPr lang="vi-VN" sz="1400" dirty="0">
                  <a:latin typeface="Tahoma" panose="020B0604030504040204" pitchFamily="34" charset="0"/>
                  <a:ea typeface="Tahoma" panose="020B0604030504040204" pitchFamily="34" charset="0"/>
                  <a:cs typeface="Tahoma" panose="020B0604030504040204" pitchFamily="34" charset="0"/>
                </a:rPr>
                <a:t>phanh gấp dễ bị ngã.</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4648200" y="4270828"/>
              <a:ext cx="4448628"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158671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88232" y="2514600"/>
            <a:ext cx="3034381" cy="4267200"/>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solidFill>
                  <a:schemeClr val="tx1"/>
                </a:solidFill>
              </a:rPr>
              <a:pPr/>
              <a:t>7</a:t>
            </a:fld>
            <a:endParaRPr lang="en-US" altLang="en-US">
              <a:solidFill>
                <a:schemeClr val="tx1"/>
              </a:solidFill>
            </a:endParaRPr>
          </a:p>
        </p:txBody>
      </p:sp>
      <p:sp>
        <p:nvSpPr>
          <p:cNvPr id="7" name="Rectangle 6"/>
          <p:cNvSpPr/>
          <p:nvPr/>
        </p:nvSpPr>
        <p:spPr>
          <a:xfrm>
            <a:off x="152400" y="902613"/>
            <a:ext cx="8763000" cy="430887"/>
          </a:xfrm>
          <a:prstGeom prst="rect">
            <a:avLst/>
          </a:prstGeom>
        </p:spPr>
        <p:txBody>
          <a:bodyPr wrap="square">
            <a:spAutoFit/>
          </a:bodyPr>
          <a:lstStyle/>
          <a:p>
            <a:r>
              <a:rPr lang="vi-VN" sz="2200" b="1" dirty="0">
                <a:solidFill>
                  <a:srgbClr val="1F497D">
                    <a:lumMod val="75000"/>
                  </a:srgbClr>
                </a:solidFill>
                <a:latin typeface="Tahoma" pitchFamily="34" charset="0"/>
                <a:cs typeface="Tahoma" pitchFamily="34" charset="0"/>
              </a:rPr>
              <a:t>Đọc thông tin sau đây và cho biết</a:t>
            </a:r>
            <a:r>
              <a:rPr lang="vi-VN" sz="2200" b="1" dirty="0" smtClean="0">
                <a:solidFill>
                  <a:srgbClr val="1F497D">
                    <a:lumMod val="75000"/>
                  </a:srgbClr>
                </a:solidFill>
                <a:latin typeface="Tahoma" pitchFamily="34" charset="0"/>
                <a:cs typeface="Tahoma" pitchFamily="34" charset="0"/>
              </a:rPr>
              <a:t>:</a:t>
            </a:r>
            <a:endParaRPr lang="en-US" sz="2200" b="1" dirty="0" smtClean="0">
              <a:solidFill>
                <a:srgbClr val="1F497D">
                  <a:lumMod val="75000"/>
                </a:srgbClr>
              </a:solidFill>
              <a:latin typeface="Tahoma" pitchFamily="34" charset="0"/>
              <a:cs typeface="Tahoma" pitchFamily="34" charset="0"/>
            </a:endParaRPr>
          </a:p>
        </p:txBody>
      </p:sp>
      <p:sp>
        <p:nvSpPr>
          <p:cNvPr id="8" name="Rectangle 7"/>
          <p:cNvSpPr/>
          <p:nvPr/>
        </p:nvSpPr>
        <p:spPr>
          <a:xfrm>
            <a:off x="152400" y="1295400"/>
            <a:ext cx="8686800" cy="996602"/>
          </a:xfrm>
          <a:prstGeom prst="rect">
            <a:avLst/>
          </a:prstGeom>
          <a:ln>
            <a:solidFill>
              <a:srgbClr val="800000"/>
            </a:solidFill>
          </a:ln>
        </p:spPr>
        <p:txBody>
          <a:bodyPr wrap="square" lIns="274320">
            <a:noAutofit/>
          </a:bodyPr>
          <a:lstStyle/>
          <a:p>
            <a:pPr marL="457200" indent="-457200">
              <a:buFont typeface="+mj-lt"/>
              <a:buAutoNum type="alphaLcParenR"/>
            </a:pPr>
            <a:r>
              <a:rPr lang="vi-VN" sz="2000" dirty="0" smtClean="0">
                <a:solidFill>
                  <a:srgbClr val="1F497D">
                    <a:lumMod val="75000"/>
                  </a:srgbClr>
                </a:solidFill>
                <a:latin typeface="Tahoma" pitchFamily="34" charset="0"/>
                <a:cs typeface="Tahoma" pitchFamily="34" charset="0"/>
              </a:rPr>
              <a:t>Thế </a:t>
            </a:r>
            <a:r>
              <a:rPr lang="vi-VN" sz="2000" dirty="0">
                <a:solidFill>
                  <a:srgbClr val="1F497D">
                    <a:lumMod val="75000"/>
                  </a:srgbClr>
                </a:solidFill>
                <a:latin typeface="Tahoma" pitchFamily="34" charset="0"/>
                <a:cs typeface="Tahoma" pitchFamily="34" charset="0"/>
              </a:rPr>
              <a:t>nào là văn hóa giao thông?</a:t>
            </a:r>
            <a:endParaRPr lang="en-US" sz="2000" dirty="0">
              <a:solidFill>
                <a:srgbClr val="1F497D">
                  <a:lumMod val="75000"/>
                </a:srgbClr>
              </a:solidFill>
              <a:latin typeface="Tahoma" pitchFamily="34" charset="0"/>
              <a:cs typeface="Tahoma" pitchFamily="34" charset="0"/>
            </a:endParaRPr>
          </a:p>
          <a:p>
            <a:pPr marL="457200" indent="-457200">
              <a:buFont typeface="+mj-lt"/>
              <a:buAutoNum type="alphaLcParenR"/>
            </a:pPr>
            <a:r>
              <a:rPr lang="vi-VN" sz="2000" dirty="0" smtClean="0">
                <a:solidFill>
                  <a:srgbClr val="1F497D">
                    <a:lumMod val="75000"/>
                  </a:srgbClr>
                </a:solidFill>
                <a:latin typeface="Tahoma" pitchFamily="34" charset="0"/>
                <a:cs typeface="Tahoma" pitchFamily="34" charset="0"/>
              </a:rPr>
              <a:t>Ý </a:t>
            </a:r>
            <a:r>
              <a:rPr lang="vi-VN" sz="2000" dirty="0">
                <a:solidFill>
                  <a:srgbClr val="1F497D">
                    <a:lumMod val="75000"/>
                  </a:srgbClr>
                </a:solidFill>
                <a:latin typeface="Tahoma" pitchFamily="34" charset="0"/>
                <a:cs typeface="Tahoma" pitchFamily="34" charset="0"/>
              </a:rPr>
              <a:t>nghĩa của văn hóa giao thông khi tham gia giao thông.</a:t>
            </a:r>
            <a:endParaRPr lang="en-US" sz="2000" dirty="0">
              <a:solidFill>
                <a:srgbClr val="1F497D">
                  <a:lumMod val="75000"/>
                </a:srgbClr>
              </a:solidFill>
              <a:latin typeface="Tahoma" pitchFamily="34" charset="0"/>
              <a:cs typeface="Tahoma" pitchFamily="34" charset="0"/>
            </a:endParaRPr>
          </a:p>
          <a:p>
            <a:pPr marL="457200" indent="-457200">
              <a:buFont typeface="+mj-lt"/>
              <a:buAutoNum type="alphaLcParenR"/>
            </a:pPr>
            <a:r>
              <a:rPr lang="vi-VN" sz="2000" dirty="0" smtClean="0">
                <a:solidFill>
                  <a:srgbClr val="1F497D">
                    <a:lumMod val="75000"/>
                  </a:srgbClr>
                </a:solidFill>
                <a:latin typeface="Tahoma" pitchFamily="34" charset="0"/>
                <a:cs typeface="Tahoma" pitchFamily="34" charset="0"/>
              </a:rPr>
              <a:t>Trách </a:t>
            </a:r>
            <a:r>
              <a:rPr lang="vi-VN" sz="2000" dirty="0">
                <a:solidFill>
                  <a:srgbClr val="1F497D">
                    <a:lumMod val="75000"/>
                  </a:srgbClr>
                </a:solidFill>
                <a:latin typeface="Tahoma" pitchFamily="34" charset="0"/>
                <a:cs typeface="Tahoma" pitchFamily="34" charset="0"/>
              </a:rPr>
              <a:t>nhiệm của học sinh trong việc thực hiện văn hóa giao thông.</a:t>
            </a:r>
            <a:endParaRPr lang="en-US" sz="2000" dirty="0">
              <a:solidFill>
                <a:srgbClr val="1F497D">
                  <a:lumMod val="75000"/>
                </a:srgbClr>
              </a:solidFill>
              <a:latin typeface="Tahoma" pitchFamily="34" charset="0"/>
              <a:cs typeface="Tahoma" pitchFamily="34" charset="0"/>
            </a:endParaRPr>
          </a:p>
        </p:txBody>
      </p:sp>
      <p:sp>
        <p:nvSpPr>
          <p:cNvPr id="9" name="Title 2"/>
          <p:cNvSpPr txBox="1">
            <a:spLocks/>
          </p:cNvSpPr>
          <p:nvPr/>
        </p:nvSpPr>
        <p:spPr bwMode="auto">
          <a:xfrm>
            <a:off x="152400" y="609600"/>
            <a:ext cx="81534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 Tìm hiểu về văn hóa giao thông</a:t>
            </a:r>
            <a:r>
              <a:rPr lang="en-US" sz="2200" b="1" dirty="0" smtClean="0">
                <a:latin typeface="Tahoma" pitchFamily="34" charset="0"/>
                <a:ea typeface="Tahoma" panose="020B0604030504040204" pitchFamily="34" charset="0"/>
                <a:cs typeface="Tahoma" panose="020B0604030504040204" pitchFamily="34" charset="0"/>
              </a:rPr>
              <a:t>:</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3" name="Rounded Rectangle 2"/>
          <p:cNvSpPr/>
          <p:nvPr/>
        </p:nvSpPr>
        <p:spPr>
          <a:xfrm>
            <a:off x="234493" y="2724150"/>
            <a:ext cx="2784611"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t>
            </a:r>
            <a:r>
              <a:rPr lang="vi-VN" dirty="0" smtClean="0">
                <a:solidFill>
                  <a:schemeClr val="tx1"/>
                </a:solidFill>
                <a:latin typeface="Arial" panose="020B0604020202020204" pitchFamily="34" charset="0"/>
                <a:cs typeface="Arial" panose="020B0604020202020204" pitchFamily="34" charset="0"/>
              </a:rPr>
              <a:t>ự</a:t>
            </a:r>
            <a:r>
              <a:rPr lang="en-US" dirty="0" smtClean="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hiểu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biết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và</a:t>
            </a:r>
            <a:r>
              <a:rPr lang="vi-VN" dirty="0">
                <a:solidFill>
                  <a:schemeClr val="tx1"/>
                </a:solidFill>
                <a:latin typeface="Arial" panose="020B0604020202020204" pitchFamily="34" charset="0"/>
                <a:cs typeface="Arial" panose="020B0604020202020204" pitchFamily="34" charset="0"/>
              </a:rPr>
              <a:t> tôn trọng pháp luật</a:t>
            </a:r>
            <a:endParaRPr lang="en-US"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234493" y="3766887"/>
            <a:ext cx="2784611"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T</a:t>
            </a:r>
            <a:r>
              <a:rPr lang="vi-VN" dirty="0">
                <a:solidFill>
                  <a:schemeClr val="tx1"/>
                </a:solidFill>
                <a:latin typeface="Arial" panose="020B0604020202020204" pitchFamily="34" charset="0"/>
                <a:cs typeface="Arial" panose="020B0604020202020204" pitchFamily="34" charset="0"/>
              </a:rPr>
              <a:t>ôn trọng mọi người</a:t>
            </a:r>
            <a:endParaRPr lang="en-US"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234492" y="5829837"/>
            <a:ext cx="2784611"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a:t>
            </a:r>
            <a:r>
              <a:rPr lang="vi-VN" dirty="0">
                <a:solidFill>
                  <a:schemeClr val="tx1"/>
                </a:solidFill>
                <a:latin typeface="Arial" panose="020B0604020202020204" pitchFamily="34" charset="0"/>
                <a:cs typeface="Arial" panose="020B0604020202020204" pitchFamily="34" charset="0"/>
              </a:rPr>
              <a:t>ó trách nhiệm với hành vi của bản thân</a:t>
            </a:r>
            <a:endParaRPr lang="en-US" dirty="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210311" y="4801603"/>
            <a:ext cx="2809615"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Ứ</a:t>
            </a:r>
            <a:r>
              <a:rPr lang="vi-VN" dirty="0">
                <a:solidFill>
                  <a:schemeClr val="tx1"/>
                </a:solidFill>
                <a:latin typeface="Arial" panose="020B0604020202020204" pitchFamily="34" charset="0"/>
                <a:cs typeface="Arial" panose="020B0604020202020204" pitchFamily="34" charset="0"/>
              </a:rPr>
              <a:t>ng xử có văn hoá khi xảy ra va chạm giao thông</a:t>
            </a:r>
            <a:endParaRPr lang="en-US" dirty="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3312695" y="2724150"/>
            <a:ext cx="2173705" cy="4025567"/>
          </a:xfrm>
          <a:prstGeom prst="roundRect">
            <a:avLst/>
          </a:prstGeo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Đảm</a:t>
            </a:r>
            <a:r>
              <a:rPr lang="en-US" dirty="0" smtClean="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bảo</a:t>
            </a:r>
            <a:r>
              <a:rPr lang="en-US" dirty="0">
                <a:solidFill>
                  <a:schemeClr val="tx1"/>
                </a:solidFill>
                <a:latin typeface="Arial" panose="020B0604020202020204" pitchFamily="34" charset="0"/>
                <a:cs typeface="Arial" panose="020B0604020202020204" pitchFamily="34" charset="0"/>
              </a:rPr>
              <a:t> </a:t>
            </a:r>
            <a:r>
              <a:rPr lang="vi-VN" dirty="0">
                <a:solidFill>
                  <a:schemeClr val="tx1"/>
                </a:solidFill>
                <a:latin typeface="Arial" panose="020B0604020202020204" pitchFamily="34" charset="0"/>
                <a:cs typeface="Arial" panose="020B0604020202020204" pitchFamily="34" charset="0"/>
              </a:rPr>
              <a:t>trật tự </a:t>
            </a:r>
            <a:r>
              <a:rPr lang="vi-VN" dirty="0" smtClean="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ATGT</a:t>
            </a:r>
            <a:r>
              <a:rPr lang="vi-VN" dirty="0" smtClean="0">
                <a:solidFill>
                  <a:schemeClr val="tx1"/>
                </a:solidFill>
                <a:latin typeface="Arial" panose="020B0604020202020204" pitchFamily="34" charset="0"/>
                <a:cs typeface="Arial" panose="020B0604020202020204" pitchFamily="34" charset="0"/>
              </a:rPr>
              <a:t> </a:t>
            </a:r>
            <a:r>
              <a:rPr lang="vi-VN" dirty="0">
                <a:solidFill>
                  <a:schemeClr val="tx1"/>
                </a:solidFill>
                <a:latin typeface="Arial" panose="020B0604020202020204" pitchFamily="34" charset="0"/>
                <a:cs typeface="Arial" panose="020B0604020202020204" pitchFamily="34" charset="0"/>
              </a:rPr>
              <a:t>trong xã hội </a:t>
            </a:r>
            <a:endParaRPr lang="en-US" dirty="0">
              <a:solidFill>
                <a:schemeClr val="tx1"/>
              </a:solidFill>
              <a:latin typeface="Arial" panose="020B0604020202020204" pitchFamily="34" charset="0"/>
              <a:cs typeface="Arial" panose="020B0604020202020204" pitchFamily="34" charset="0"/>
            </a:endParaRPr>
          </a:p>
          <a:p>
            <a:r>
              <a:rPr lang="en-US" dirty="0" smtClean="0">
                <a:solidFill>
                  <a:schemeClr val="tx1"/>
                </a:solidFill>
                <a:latin typeface="Arial" panose="020B0604020202020204" pitchFamily="34" charset="0"/>
                <a:cs typeface="Arial" panose="020B0604020202020204" pitchFamily="34" charset="0"/>
              </a:rPr>
              <a:t>- X</a:t>
            </a:r>
            <a:r>
              <a:rPr lang="vi-VN" dirty="0">
                <a:solidFill>
                  <a:schemeClr val="tx1"/>
                </a:solidFill>
                <a:latin typeface="Arial" panose="020B0604020202020204" pitchFamily="34" charset="0"/>
                <a:cs typeface="Arial" panose="020B0604020202020204" pitchFamily="34" charset="0"/>
              </a:rPr>
              <a:t>ây </a:t>
            </a:r>
            <a:r>
              <a:rPr lang="vi-VN" dirty="0" smtClean="0">
                <a:solidFill>
                  <a:schemeClr val="tx1"/>
                </a:solidFill>
                <a:latin typeface="Arial" panose="020B0604020202020204" pitchFamily="34" charset="0"/>
                <a:cs typeface="Arial" panose="020B0604020202020204" pitchFamily="34" charset="0"/>
              </a:rPr>
              <a:t>dựng </a:t>
            </a:r>
            <a:r>
              <a:rPr lang="vi-VN" dirty="0">
                <a:solidFill>
                  <a:schemeClr val="tx1"/>
                </a:solidFill>
                <a:latin typeface="Arial" panose="020B0604020202020204" pitchFamily="34" charset="0"/>
                <a:cs typeface="Arial" panose="020B0604020202020204" pitchFamily="34" charset="0"/>
              </a:rPr>
              <a:t>môi trường giao thông </a:t>
            </a:r>
            <a:r>
              <a:rPr lang="en-US" dirty="0">
                <a:solidFill>
                  <a:schemeClr val="tx1"/>
                </a:solidFill>
                <a:latin typeface="Arial" panose="020B0604020202020204" pitchFamily="34" charset="0"/>
                <a:cs typeface="Arial" panose="020B0604020202020204" pitchFamily="34" charset="0"/>
              </a:rPr>
              <a:t>an </a:t>
            </a:r>
            <a:r>
              <a:rPr lang="en-US" dirty="0" err="1" smtClean="0">
                <a:solidFill>
                  <a:schemeClr val="tx1"/>
                </a:solidFill>
                <a:latin typeface="Arial" panose="020B0604020202020204" pitchFamily="34" charset="0"/>
                <a:cs typeface="Arial" panose="020B0604020202020204" pitchFamily="34" charset="0"/>
              </a:rPr>
              <a:t>tòan</a:t>
            </a:r>
            <a:r>
              <a:rPr lang="en-US" dirty="0" smtClean="0">
                <a:solidFill>
                  <a:schemeClr val="tx1"/>
                </a:solidFill>
                <a:latin typeface="Arial" panose="020B0604020202020204" pitchFamily="34" charset="0"/>
                <a:cs typeface="Arial" panose="020B0604020202020204" pitchFamily="34" charset="0"/>
              </a:rPr>
              <a:t> </a:t>
            </a:r>
            <a:r>
              <a:rPr lang="vi-VN" dirty="0" smtClean="0">
                <a:solidFill>
                  <a:schemeClr val="tx1"/>
                </a:solidFill>
                <a:latin typeface="Arial" panose="020B0604020202020204" pitchFamily="34" charset="0"/>
                <a:cs typeface="Arial" panose="020B0604020202020204" pitchFamily="34" charset="0"/>
              </a:rPr>
              <a:t>và </a:t>
            </a:r>
            <a:r>
              <a:rPr lang="en-US" dirty="0" err="1" smtClean="0">
                <a:solidFill>
                  <a:schemeClr val="tx1"/>
                </a:solidFill>
                <a:latin typeface="Arial" panose="020B0604020202020204" pitchFamily="34" charset="0"/>
                <a:cs typeface="Arial" panose="020B0604020202020204" pitchFamily="34" charset="0"/>
              </a:rPr>
              <a:t>văn</a:t>
            </a:r>
            <a:r>
              <a:rPr lang="en-US" dirty="0" smtClean="0">
                <a:solidFill>
                  <a:schemeClr val="tx1"/>
                </a:solidFill>
                <a:latin typeface="Arial" panose="020B0604020202020204" pitchFamily="34" charset="0"/>
                <a:cs typeface="Arial" panose="020B0604020202020204" pitchFamily="34" charset="0"/>
              </a:rPr>
              <a:t> minh</a:t>
            </a:r>
            <a:endParaRPr lang="en-US" dirty="0">
              <a:solidFill>
                <a:schemeClr val="tx1"/>
              </a:solidFill>
              <a:latin typeface="Arial" panose="020B0604020202020204" pitchFamily="34" charset="0"/>
              <a:cs typeface="Arial" panose="020B0604020202020204" pitchFamily="34" charset="0"/>
            </a:endParaRPr>
          </a:p>
        </p:txBody>
      </p:sp>
      <p:sp>
        <p:nvSpPr>
          <p:cNvPr id="38" name="Rounded Rectangle 37"/>
          <p:cNvSpPr/>
          <p:nvPr/>
        </p:nvSpPr>
        <p:spPr>
          <a:xfrm>
            <a:off x="5676483" y="2724150"/>
            <a:ext cx="3391318" cy="4057650"/>
          </a:xfrm>
          <a:prstGeom prst="roundRect">
            <a:avLst/>
          </a:prstGeom>
          <a:solidFill>
            <a:srgbClr val="00B0F0">
              <a:alpha val="69000"/>
            </a:srgbClr>
          </a:solidFill>
        </p:spPr>
        <p:style>
          <a:lnRef idx="0">
            <a:schemeClr val="accent5"/>
          </a:lnRef>
          <a:fillRef idx="3">
            <a:schemeClr val="accent5"/>
          </a:fillRef>
          <a:effectRef idx="3">
            <a:schemeClr val="accent5"/>
          </a:effectRef>
          <a:fontRef idx="minor">
            <a:schemeClr val="lt1"/>
          </a:fontRef>
        </p:style>
        <p:txBody>
          <a:bodyPr rtlCol="0" anchor="ctr"/>
          <a:lstStyle/>
          <a:p>
            <a:endParaRPr lang="en-US" dirty="0">
              <a:solidFill>
                <a:schemeClr val="tx1"/>
              </a:solidFill>
              <a:latin typeface="Arial" panose="020B0604020202020204" pitchFamily="34" charset="0"/>
              <a:cs typeface="Arial" panose="020B0604020202020204" pitchFamily="34" charset="0"/>
            </a:endParaRPr>
          </a:p>
        </p:txBody>
      </p:sp>
      <p:sp>
        <p:nvSpPr>
          <p:cNvPr id="51" name="TextBox 50"/>
          <p:cNvSpPr txBox="1"/>
          <p:nvPr/>
        </p:nvSpPr>
        <p:spPr>
          <a:xfrm>
            <a:off x="3271552" y="2372690"/>
            <a:ext cx="2097506" cy="370510"/>
          </a:xfrm>
          <a:prstGeom prst="rect">
            <a:avLst/>
          </a:prstGeom>
          <a:noFill/>
        </p:spPr>
        <p:txBody>
          <a:bodyPr wrap="square" rtlCol="0">
            <a:spAutoFit/>
          </a:bodyPr>
          <a:lstStyle/>
          <a:p>
            <a:pPr algn="ctr"/>
            <a:r>
              <a:rPr lang="en-US" b="1" dirty="0" smtClean="0">
                <a:solidFill>
                  <a:srgbClr val="000099"/>
                </a:solidFill>
              </a:rPr>
              <a:t> Ý </a:t>
            </a:r>
            <a:r>
              <a:rPr lang="en-US" b="1" dirty="0" err="1" smtClean="0">
                <a:solidFill>
                  <a:srgbClr val="000099"/>
                </a:solidFill>
              </a:rPr>
              <a:t>nghĩa</a:t>
            </a:r>
            <a:endParaRPr lang="en-US" b="1" dirty="0">
              <a:solidFill>
                <a:srgbClr val="000099"/>
              </a:solidFill>
            </a:endParaRPr>
          </a:p>
        </p:txBody>
      </p:sp>
      <p:sp>
        <p:nvSpPr>
          <p:cNvPr id="53" name="TextBox 52"/>
          <p:cNvSpPr txBox="1"/>
          <p:nvPr/>
        </p:nvSpPr>
        <p:spPr>
          <a:xfrm>
            <a:off x="5902457" y="2373868"/>
            <a:ext cx="3012943" cy="369332"/>
          </a:xfrm>
          <a:prstGeom prst="rect">
            <a:avLst/>
          </a:prstGeom>
          <a:noFill/>
        </p:spPr>
        <p:txBody>
          <a:bodyPr wrap="square" rtlCol="0">
            <a:spAutoFit/>
          </a:bodyPr>
          <a:lstStyle/>
          <a:p>
            <a:pPr algn="ctr"/>
            <a:r>
              <a:rPr lang="en-US" b="1" dirty="0" err="1" smtClean="0">
                <a:solidFill>
                  <a:srgbClr val="000099"/>
                </a:solidFill>
              </a:rPr>
              <a:t>Trách</a:t>
            </a:r>
            <a:r>
              <a:rPr lang="en-US" b="1" dirty="0" smtClean="0">
                <a:solidFill>
                  <a:srgbClr val="000099"/>
                </a:solidFill>
              </a:rPr>
              <a:t> </a:t>
            </a:r>
            <a:r>
              <a:rPr lang="en-US" b="1" dirty="0" err="1" smtClean="0">
                <a:solidFill>
                  <a:srgbClr val="000099"/>
                </a:solidFill>
              </a:rPr>
              <a:t>nhiệm</a:t>
            </a:r>
            <a:r>
              <a:rPr lang="en-US" b="1" dirty="0" smtClean="0">
                <a:solidFill>
                  <a:srgbClr val="000099"/>
                </a:solidFill>
              </a:rPr>
              <a:t> </a:t>
            </a:r>
            <a:r>
              <a:rPr lang="en-US" b="1" dirty="0" err="1" smtClean="0">
                <a:solidFill>
                  <a:srgbClr val="000099"/>
                </a:solidFill>
              </a:rPr>
              <a:t>của</a:t>
            </a:r>
            <a:r>
              <a:rPr lang="en-US" b="1" dirty="0" smtClean="0">
                <a:solidFill>
                  <a:srgbClr val="000099"/>
                </a:solidFill>
              </a:rPr>
              <a:t> </a:t>
            </a:r>
            <a:r>
              <a:rPr lang="en-US" b="1" dirty="0" err="1" smtClean="0">
                <a:solidFill>
                  <a:srgbClr val="000099"/>
                </a:solidFill>
              </a:rPr>
              <a:t>học</a:t>
            </a:r>
            <a:r>
              <a:rPr lang="en-US" b="1" dirty="0" smtClean="0">
                <a:solidFill>
                  <a:srgbClr val="000099"/>
                </a:solidFill>
              </a:rPr>
              <a:t> </a:t>
            </a:r>
            <a:r>
              <a:rPr lang="en-US" b="1" dirty="0" err="1" smtClean="0">
                <a:solidFill>
                  <a:srgbClr val="000099"/>
                </a:solidFill>
              </a:rPr>
              <a:t>sinh</a:t>
            </a:r>
            <a:endParaRPr lang="en-US" b="1" dirty="0">
              <a:solidFill>
                <a:srgbClr val="000099"/>
              </a:solidFill>
            </a:endParaRPr>
          </a:p>
        </p:txBody>
      </p:sp>
      <p:sp>
        <p:nvSpPr>
          <p:cNvPr id="57" name="TextBox 56"/>
          <p:cNvSpPr txBox="1"/>
          <p:nvPr/>
        </p:nvSpPr>
        <p:spPr>
          <a:xfrm>
            <a:off x="5676482" y="3109079"/>
            <a:ext cx="3315117" cy="2308324"/>
          </a:xfrm>
          <a:prstGeom prst="rect">
            <a:avLst/>
          </a:prstGeom>
          <a:noFill/>
        </p:spPr>
        <p:txBody>
          <a:bodyPr wrap="square" rtlCol="0">
            <a:spAutoFit/>
          </a:bodyPr>
          <a:lstStyle/>
          <a:p>
            <a:pPr marL="285750" indent="-285750">
              <a:buFont typeface="Wingdings" panose="05000000000000000000" pitchFamily="2" charset="2"/>
              <a:buChar char="§"/>
            </a:pPr>
            <a:r>
              <a:rPr lang="en-US" dirty="0" err="1" smtClean="0">
                <a:latin typeface="Arial" panose="020B0604020202020204" pitchFamily="34" charset="0"/>
                <a:ea typeface="+mn-ea"/>
                <a:cs typeface="Arial" panose="020B0604020202020204" pitchFamily="34" charset="0"/>
              </a:rPr>
              <a:t>Tuân</a:t>
            </a:r>
            <a:r>
              <a:rPr lang="en-US" dirty="0" smtClean="0">
                <a:latin typeface="Arial" panose="020B0604020202020204" pitchFamily="34" charset="0"/>
                <a:ea typeface="+mn-ea"/>
                <a:cs typeface="Arial" panose="020B0604020202020204" pitchFamily="34" charset="0"/>
              </a:rPr>
              <a:t> </a:t>
            </a:r>
            <a:r>
              <a:rPr lang="en-US" dirty="0" err="1">
                <a:latin typeface="Arial" panose="020B0604020202020204" pitchFamily="34" charset="0"/>
                <a:ea typeface="+mn-ea"/>
                <a:cs typeface="Arial" panose="020B0604020202020204" pitchFamily="34" charset="0"/>
              </a:rPr>
              <a:t>thủ</a:t>
            </a:r>
            <a:r>
              <a:rPr lang="en-US" dirty="0">
                <a:latin typeface="Arial" panose="020B0604020202020204" pitchFamily="34" charset="0"/>
                <a:ea typeface="+mn-ea"/>
                <a:cs typeface="Arial" panose="020B0604020202020204" pitchFamily="34" charset="0"/>
              </a:rPr>
              <a:t> </a:t>
            </a:r>
            <a:r>
              <a:rPr lang="en-US" dirty="0" err="1">
                <a:latin typeface="Arial" panose="020B0604020202020204" pitchFamily="34" charset="0"/>
                <a:ea typeface="+mn-ea"/>
                <a:cs typeface="Arial" panose="020B0604020202020204" pitchFamily="34" charset="0"/>
              </a:rPr>
              <a:t>luật</a:t>
            </a:r>
            <a:r>
              <a:rPr lang="en-US" dirty="0">
                <a:latin typeface="Arial" panose="020B0604020202020204" pitchFamily="34" charset="0"/>
                <a:ea typeface="+mn-ea"/>
                <a:cs typeface="Arial" panose="020B0604020202020204" pitchFamily="34" charset="0"/>
              </a:rPr>
              <a:t> </a:t>
            </a:r>
            <a:r>
              <a:rPr lang="en-US" dirty="0" err="1">
                <a:latin typeface="Arial" panose="020B0604020202020204" pitchFamily="34" charset="0"/>
                <a:ea typeface="+mn-ea"/>
                <a:cs typeface="Arial" panose="020B0604020202020204" pitchFamily="34" charset="0"/>
              </a:rPr>
              <a:t>giao</a:t>
            </a:r>
            <a:r>
              <a:rPr lang="en-US" dirty="0">
                <a:latin typeface="Arial" panose="020B0604020202020204" pitchFamily="34" charset="0"/>
                <a:ea typeface="+mn-ea"/>
                <a:cs typeface="Arial" panose="020B0604020202020204" pitchFamily="34" charset="0"/>
              </a:rPr>
              <a:t> </a:t>
            </a:r>
            <a:r>
              <a:rPr lang="en-US" dirty="0" err="1">
                <a:latin typeface="Arial" panose="020B0604020202020204" pitchFamily="34" charset="0"/>
                <a:ea typeface="+mn-ea"/>
                <a:cs typeface="Arial" panose="020B0604020202020204" pitchFamily="34" charset="0"/>
              </a:rPr>
              <a:t>thông</a:t>
            </a:r>
            <a:endParaRPr lang="en-US" dirty="0">
              <a:latin typeface="Arial" panose="020B0604020202020204" pitchFamily="34" charset="0"/>
              <a:ea typeface="+mn-ea"/>
              <a:cs typeface="Arial" panose="020B0604020202020204" pitchFamily="34" charset="0"/>
            </a:endParaRPr>
          </a:p>
          <a:p>
            <a:pPr marL="285750" indent="-285750">
              <a:buFont typeface="Wingdings" panose="05000000000000000000" pitchFamily="2" charset="2"/>
              <a:buChar char="§"/>
            </a:pPr>
            <a:r>
              <a:rPr lang="en-US" dirty="0" smtClean="0">
                <a:latin typeface="Arial" panose="020B0604020202020204" pitchFamily="34" charset="0"/>
                <a:ea typeface="+mn-ea"/>
                <a:cs typeface="Arial" panose="020B0604020202020204" pitchFamily="34" charset="0"/>
              </a:rPr>
              <a:t>K</a:t>
            </a:r>
            <a:r>
              <a:rPr lang="vi-VN" dirty="0" smtClean="0">
                <a:latin typeface="Arial" panose="020B0604020202020204" pitchFamily="34" charset="0"/>
                <a:ea typeface="+mn-ea"/>
                <a:cs typeface="Arial" panose="020B0604020202020204" pitchFamily="34" charset="0"/>
              </a:rPr>
              <a:t>hông </a:t>
            </a:r>
            <a:r>
              <a:rPr lang="vi-VN" dirty="0">
                <a:latin typeface="Arial" panose="020B0604020202020204" pitchFamily="34" charset="0"/>
                <a:ea typeface="+mn-ea"/>
                <a:cs typeface="Arial" panose="020B0604020202020204" pitchFamily="34" charset="0"/>
              </a:rPr>
              <a:t>gây mất trật tự </a:t>
            </a:r>
            <a:r>
              <a:rPr lang="en-US" dirty="0" smtClean="0">
                <a:latin typeface="Arial" panose="020B0604020202020204" pitchFamily="34" charset="0"/>
                <a:ea typeface="+mn-ea"/>
                <a:cs typeface="Arial" panose="020B0604020202020204" pitchFamily="34" charset="0"/>
              </a:rPr>
              <a:t>ATGT</a:t>
            </a:r>
            <a:endParaRPr lang="en-US" dirty="0">
              <a:latin typeface="Arial" panose="020B0604020202020204" pitchFamily="34" charset="0"/>
              <a:ea typeface="+mn-ea"/>
              <a:cs typeface="Arial" panose="020B0604020202020204" pitchFamily="34" charset="0"/>
            </a:endParaRPr>
          </a:p>
          <a:p>
            <a:pPr marL="285750" indent="-285750">
              <a:buFont typeface="Wingdings" panose="05000000000000000000" pitchFamily="2" charset="2"/>
              <a:buChar char="§"/>
            </a:pPr>
            <a:r>
              <a:rPr lang="en-US" dirty="0" err="1" smtClean="0">
                <a:latin typeface="Arial" panose="020B0604020202020204" pitchFamily="34" charset="0"/>
                <a:ea typeface="+mn-ea"/>
                <a:cs typeface="Arial" panose="020B0604020202020204" pitchFamily="34" charset="0"/>
              </a:rPr>
              <a:t>Hành</a:t>
            </a:r>
            <a:r>
              <a:rPr lang="en-US" dirty="0" smtClean="0">
                <a:latin typeface="Arial" panose="020B0604020202020204" pitchFamily="34" charset="0"/>
                <a:ea typeface="+mn-ea"/>
                <a:cs typeface="Arial" panose="020B0604020202020204" pitchFamily="34" charset="0"/>
              </a:rPr>
              <a:t> vi </a:t>
            </a:r>
            <a:r>
              <a:rPr lang="en-US" dirty="0" err="1" smtClean="0">
                <a:latin typeface="Arial" panose="020B0604020202020204" pitchFamily="34" charset="0"/>
                <a:ea typeface="+mn-ea"/>
                <a:cs typeface="Arial" panose="020B0604020202020204" pitchFamily="34" charset="0"/>
              </a:rPr>
              <a:t>có</a:t>
            </a:r>
            <a:r>
              <a:rPr lang="en-US" dirty="0" smtClean="0">
                <a:latin typeface="Arial" panose="020B0604020202020204" pitchFamily="34" charset="0"/>
                <a:ea typeface="+mn-ea"/>
                <a:cs typeface="Arial" panose="020B0604020202020204" pitchFamily="34" charset="0"/>
              </a:rPr>
              <a:t> </a:t>
            </a:r>
            <a:r>
              <a:rPr lang="en-US" dirty="0" err="1" smtClean="0">
                <a:latin typeface="Arial" panose="020B0604020202020204" pitchFamily="34" charset="0"/>
                <a:ea typeface="+mn-ea"/>
                <a:cs typeface="Arial" panose="020B0604020202020204" pitchFamily="34" charset="0"/>
              </a:rPr>
              <a:t>văn</a:t>
            </a:r>
            <a:r>
              <a:rPr lang="en-US" dirty="0" smtClean="0">
                <a:latin typeface="Arial" panose="020B0604020202020204" pitchFamily="34" charset="0"/>
                <a:ea typeface="+mn-ea"/>
                <a:cs typeface="Arial" panose="020B0604020202020204" pitchFamily="34" charset="0"/>
              </a:rPr>
              <a:t> </a:t>
            </a:r>
            <a:r>
              <a:rPr lang="en-US" dirty="0" err="1" smtClean="0">
                <a:latin typeface="Arial" panose="020B0604020202020204" pitchFamily="34" charset="0"/>
                <a:ea typeface="+mn-ea"/>
                <a:cs typeface="Arial" panose="020B0604020202020204" pitchFamily="34" charset="0"/>
              </a:rPr>
              <a:t>hóa</a:t>
            </a:r>
            <a:r>
              <a:rPr lang="en-US" dirty="0" smtClean="0">
                <a:latin typeface="Arial" panose="020B0604020202020204" pitchFamily="34" charset="0"/>
                <a:ea typeface="+mn-ea"/>
                <a:cs typeface="Arial" panose="020B0604020202020204" pitchFamily="34" charset="0"/>
              </a:rPr>
              <a:t> </a:t>
            </a:r>
            <a:r>
              <a:rPr lang="vi-VN" dirty="0" smtClean="0">
                <a:latin typeface="Arial" panose="020B0604020202020204" pitchFamily="34" charset="0"/>
                <a:ea typeface="+mn-ea"/>
                <a:cs typeface="Arial" panose="020B0604020202020204" pitchFamily="34" charset="0"/>
              </a:rPr>
              <a:t>khi </a:t>
            </a:r>
            <a:r>
              <a:rPr lang="vi-VN" dirty="0">
                <a:latin typeface="Arial" panose="020B0604020202020204" pitchFamily="34" charset="0"/>
                <a:ea typeface="+mn-ea"/>
                <a:cs typeface="Arial" panose="020B0604020202020204" pitchFamily="34" charset="0"/>
              </a:rPr>
              <a:t>xảy ra va chạm giao </a:t>
            </a:r>
            <a:r>
              <a:rPr lang="vi-VN" dirty="0" smtClean="0">
                <a:latin typeface="Arial" panose="020B0604020202020204" pitchFamily="34" charset="0"/>
                <a:ea typeface="+mn-ea"/>
                <a:cs typeface="Arial" panose="020B0604020202020204" pitchFamily="34" charset="0"/>
              </a:rPr>
              <a:t>thông</a:t>
            </a:r>
            <a:r>
              <a:rPr lang="en-US" dirty="0" smtClean="0">
                <a:latin typeface="Arial" panose="020B0604020202020204" pitchFamily="34" charset="0"/>
                <a:ea typeface="+mn-ea"/>
                <a:cs typeface="Arial" panose="020B0604020202020204" pitchFamily="34" charset="0"/>
              </a:rPr>
              <a:t>.</a:t>
            </a:r>
          </a:p>
          <a:p>
            <a:pPr marL="285750" indent="-285750">
              <a:buFont typeface="Wingdings" panose="05000000000000000000" pitchFamily="2" charset="2"/>
              <a:buChar char="§"/>
            </a:pPr>
            <a:r>
              <a:rPr lang="en-US" dirty="0" smtClean="0">
                <a:latin typeface="Arial" panose="020B0604020202020204" pitchFamily="34" charset="0"/>
                <a:ea typeface="+mn-ea"/>
                <a:cs typeface="Arial" panose="020B0604020202020204" pitchFamily="34" charset="0"/>
              </a:rPr>
              <a:t>G</a:t>
            </a:r>
            <a:r>
              <a:rPr lang="vi-VN" dirty="0" smtClean="0">
                <a:latin typeface="Arial" panose="020B0604020202020204" pitchFamily="34" charset="0"/>
                <a:ea typeface="+mn-ea"/>
                <a:cs typeface="Arial" panose="020B0604020202020204" pitchFamily="34" charset="0"/>
              </a:rPr>
              <a:t>iúp </a:t>
            </a:r>
            <a:r>
              <a:rPr lang="vi-VN" dirty="0">
                <a:latin typeface="Arial" panose="020B0604020202020204" pitchFamily="34" charset="0"/>
                <a:ea typeface="+mn-ea"/>
                <a:cs typeface="Arial" panose="020B0604020202020204" pitchFamily="34" charset="0"/>
              </a:rPr>
              <a:t>đỡ người già, em nhỏ, người khuyết tật, người bị </a:t>
            </a:r>
            <a:r>
              <a:rPr lang="vi-VN" dirty="0" smtClean="0">
                <a:latin typeface="Arial" panose="020B0604020202020204" pitchFamily="34" charset="0"/>
                <a:ea typeface="+mn-ea"/>
                <a:cs typeface="Arial" panose="020B0604020202020204" pitchFamily="34" charset="0"/>
              </a:rPr>
              <a:t>TNGT</a:t>
            </a:r>
            <a:endParaRPr lang="en-US" dirty="0">
              <a:latin typeface="Arial" panose="020B0604020202020204" pitchFamily="34" charset="0"/>
              <a:ea typeface="+mn-ea"/>
              <a:cs typeface="Arial" panose="020B0604020202020204" pitchFamily="34" charset="0"/>
            </a:endParaRPr>
          </a:p>
        </p:txBody>
      </p:sp>
      <p:sp>
        <p:nvSpPr>
          <p:cNvPr id="65" name="TextBox 64"/>
          <p:cNvSpPr txBox="1"/>
          <p:nvPr/>
        </p:nvSpPr>
        <p:spPr>
          <a:xfrm>
            <a:off x="262567" y="2340606"/>
            <a:ext cx="2633033" cy="369332"/>
          </a:xfrm>
          <a:prstGeom prst="rect">
            <a:avLst/>
          </a:prstGeom>
          <a:solidFill>
            <a:schemeClr val="bg1"/>
          </a:solidFill>
        </p:spPr>
        <p:txBody>
          <a:bodyPr wrap="square" rtlCol="0">
            <a:spAutoFit/>
          </a:bodyPr>
          <a:lstStyle/>
          <a:p>
            <a:pPr algn="ctr"/>
            <a:r>
              <a:rPr lang="en-US" b="1" dirty="0" err="1" smtClean="0">
                <a:solidFill>
                  <a:srgbClr val="000099"/>
                </a:solidFill>
              </a:rPr>
              <a:t>Văn</a:t>
            </a:r>
            <a:r>
              <a:rPr lang="en-US" b="1" dirty="0" smtClean="0">
                <a:solidFill>
                  <a:srgbClr val="000099"/>
                </a:solidFill>
              </a:rPr>
              <a:t> </a:t>
            </a:r>
            <a:r>
              <a:rPr lang="en-US" b="1" dirty="0" err="1" smtClean="0">
                <a:solidFill>
                  <a:srgbClr val="000099"/>
                </a:solidFill>
              </a:rPr>
              <a:t>hóa</a:t>
            </a:r>
            <a:r>
              <a:rPr lang="en-US" b="1" dirty="0" smtClean="0">
                <a:solidFill>
                  <a:srgbClr val="000099"/>
                </a:solidFill>
              </a:rPr>
              <a:t> </a:t>
            </a:r>
            <a:r>
              <a:rPr lang="en-US" b="1" dirty="0" err="1" smtClean="0">
                <a:solidFill>
                  <a:srgbClr val="000099"/>
                </a:solidFill>
              </a:rPr>
              <a:t>giao</a:t>
            </a:r>
            <a:r>
              <a:rPr lang="en-US" b="1" dirty="0" smtClean="0">
                <a:solidFill>
                  <a:srgbClr val="000099"/>
                </a:solidFill>
              </a:rPr>
              <a:t> </a:t>
            </a:r>
            <a:r>
              <a:rPr lang="en-US" b="1" dirty="0" err="1" smtClean="0">
                <a:solidFill>
                  <a:srgbClr val="000099"/>
                </a:solidFill>
              </a:rPr>
              <a:t>thông</a:t>
            </a:r>
            <a:endParaRPr lang="en-US" b="1" dirty="0">
              <a:solidFill>
                <a:srgbClr val="000099"/>
              </a:solidFill>
            </a:endParaRPr>
          </a:p>
        </p:txBody>
      </p:sp>
    </p:spTree>
    <p:extLst>
      <p:ext uri="{BB962C8B-B14F-4D97-AF65-F5344CB8AC3E}">
        <p14:creationId xmlns="" xmlns:p14="http://schemas.microsoft.com/office/powerpoint/2010/main" val="160412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down)">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wipe(down)">
                                      <p:cBhvr>
                                        <p:cTn id="25" dur="500"/>
                                        <p:tgtEl>
                                          <p:spTgt spid="6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down)">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down)">
                                      <p:cBhvr>
                                        <p:cTn id="48" dur="500"/>
                                        <p:tgtEl>
                                          <p:spTgt spid="5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819"/>
                                        </p:tgtEl>
                                        <p:attrNameLst>
                                          <p:attrName>style.visibility</p:attrName>
                                        </p:attrNameLst>
                                      </p:cBhvr>
                                      <p:to>
                                        <p:strVal val="visible"/>
                                      </p:to>
                                    </p:set>
                                    <p:animEffect transition="in" filter="wipe(down)">
                                      <p:cBhvr>
                                        <p:cTn id="53" dur="500"/>
                                        <p:tgtEl>
                                          <p:spTgt spid="3481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down)">
                                      <p:cBhvr>
                                        <p:cTn id="59" dur="500"/>
                                        <p:tgtEl>
                                          <p:spTgt spid="5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down)">
                                      <p:cBhvr>
                                        <p:cTn id="6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4819" grpId="0" animBg="1"/>
      <p:bldP spid="8" grpId="0" build="allAtOnce" animBg="1"/>
      <p:bldP spid="3" grpId="0" animBg="1"/>
      <p:bldP spid="21" grpId="0" animBg="1"/>
      <p:bldP spid="22" grpId="0" animBg="1"/>
      <p:bldP spid="24" grpId="0" animBg="1"/>
      <p:bldP spid="25" grpId="0" animBg="1"/>
      <p:bldP spid="38" grpId="0" animBg="1"/>
      <p:bldP spid="51" grpId="0"/>
      <p:bldP spid="53" grpId="0"/>
      <p:bldP spid="57" grpId="0"/>
      <p:bldP spid="6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52400" y="1524000"/>
            <a:ext cx="8764270" cy="5257800"/>
          </a:xfrm>
          <a:prstGeom prst="rect">
            <a:avLst/>
          </a:prstGeom>
          <a:solidFill>
            <a:schemeClr val="accent5">
              <a:lumMod val="60000"/>
              <a:lumOff val="40000"/>
            </a:schemeClr>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pPr marL="342900" indent="-342900">
              <a:buFont typeface="Wingdings" panose="05000000000000000000" pitchFamily="2" charset="2"/>
              <a:buChar char="Ø"/>
            </a:pPr>
            <a:r>
              <a:rPr lang="en-US" sz="1800" b="0" u="none" dirty="0" err="1">
                <a:solidFill>
                  <a:schemeClr val="tx1"/>
                </a:solidFill>
              </a:rPr>
              <a:t>Đ</a:t>
            </a:r>
            <a:r>
              <a:rPr lang="en-US" sz="1800" b="0" u="none" dirty="0" err="1" smtClean="0">
                <a:solidFill>
                  <a:schemeClr val="tx1"/>
                </a:solidFill>
              </a:rPr>
              <a:t>i</a:t>
            </a:r>
            <a:r>
              <a:rPr lang="en-US" sz="1800" b="0" u="none" dirty="0" smtClean="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phần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làn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dành</a:t>
            </a:r>
            <a:r>
              <a:rPr lang="en-US" sz="1800" b="0" u="none" dirty="0">
                <a:solidFill>
                  <a:schemeClr val="tx1"/>
                </a:solidFill>
              </a:rPr>
              <a:t> </a:t>
            </a:r>
            <a:r>
              <a:rPr lang="en-US" sz="1800" b="0" u="none" dirty="0" err="1">
                <a:solidFill>
                  <a:schemeClr val="tx1"/>
                </a:solidFill>
              </a:rPr>
              <a:t>cho</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thô</a:t>
            </a:r>
            <a:r>
              <a:rPr lang="en-US" sz="1800" b="0" u="none" dirty="0">
                <a:solidFill>
                  <a:schemeClr val="tx1"/>
                </a:solidFill>
              </a:rPr>
              <a:t> </a:t>
            </a:r>
            <a:r>
              <a:rPr lang="en-US" sz="1800" b="0" u="none" dirty="0" err="1">
                <a:solidFill>
                  <a:schemeClr val="tx1"/>
                </a:solidFill>
              </a:rPr>
              <a:t>sơ</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bên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theo</a:t>
            </a:r>
            <a:r>
              <a:rPr lang="en-US" sz="1800" b="0" u="none" dirty="0">
                <a:solidFill>
                  <a:schemeClr val="tx1"/>
                </a:solidFill>
              </a:rPr>
              <a:t> </a:t>
            </a:r>
            <a:r>
              <a:rPr lang="en-US" sz="1800" b="0" u="none" dirty="0" err="1">
                <a:solidFill>
                  <a:schemeClr val="tx1"/>
                </a:solidFill>
              </a:rPr>
              <a:t>chiều</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của</a:t>
            </a:r>
            <a:r>
              <a:rPr lang="en-US" sz="1800" b="0" u="none" dirty="0">
                <a:solidFill>
                  <a:schemeClr val="tx1"/>
                </a:solidFill>
              </a:rPr>
              <a:t> </a:t>
            </a:r>
            <a:r>
              <a:rPr lang="en-US" sz="1800" b="0" u="none" dirty="0" err="1">
                <a:solidFill>
                  <a:schemeClr val="tx1"/>
                </a:solidFill>
              </a:rPr>
              <a:t>mình</a:t>
            </a:r>
            <a:r>
              <a:rPr lang="en-US" sz="1800" b="0" u="none" dirty="0">
                <a:solidFill>
                  <a:schemeClr val="tx1"/>
                </a:solidFill>
              </a:rPr>
              <a:t>.</a:t>
            </a:r>
          </a:p>
          <a:p>
            <a:pPr marL="342900" indent="-342900">
              <a:buFont typeface="Wingdings" panose="05000000000000000000" pitchFamily="2" charset="2"/>
              <a:buChar char="Ø"/>
            </a:pPr>
            <a:r>
              <a:rPr lang="en-US" sz="1800" b="0" u="none" dirty="0" err="1">
                <a:solidFill>
                  <a:schemeClr val="tx1"/>
                </a:solidFill>
              </a:rPr>
              <a:t>Điều</a:t>
            </a:r>
            <a:r>
              <a:rPr lang="en-US" sz="1800" b="0" u="none" dirty="0">
                <a:solidFill>
                  <a:schemeClr val="tx1"/>
                </a:solidFill>
              </a:rPr>
              <a:t> </a:t>
            </a:r>
            <a:r>
              <a:rPr lang="en-US" sz="1800" b="0" u="none" dirty="0" err="1">
                <a:solidFill>
                  <a:schemeClr val="tx1"/>
                </a:solidFill>
              </a:rPr>
              <a:t>khiển</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bằng</a:t>
            </a:r>
            <a:r>
              <a:rPr lang="en-US" sz="1800" b="0" u="none" dirty="0">
                <a:solidFill>
                  <a:schemeClr val="tx1"/>
                </a:solidFill>
              </a:rPr>
              <a:t> 2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đặt</a:t>
            </a:r>
            <a:r>
              <a:rPr lang="en-US" sz="1800" b="0" u="none" dirty="0">
                <a:solidFill>
                  <a:schemeClr val="tx1"/>
                </a:solidFill>
              </a:rPr>
              <a:t> </a:t>
            </a:r>
            <a:r>
              <a:rPr lang="en-US" sz="1800" b="0" u="none" dirty="0" err="1">
                <a:solidFill>
                  <a:schemeClr val="tx1"/>
                </a:solidFill>
              </a:rPr>
              <a:t>chân</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bàn</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phanh</a:t>
            </a:r>
            <a:r>
              <a:rPr lang="en-US" sz="1800" b="0" u="none" dirty="0">
                <a:solidFill>
                  <a:schemeClr val="tx1"/>
                </a:solidFill>
              </a:rPr>
              <a:t>.</a:t>
            </a:r>
          </a:p>
          <a:p>
            <a:pPr marL="342900" indent="-342900">
              <a:buFont typeface="Wingdings" panose="05000000000000000000" pitchFamily="2" charset="2"/>
              <a:buChar char="Ø"/>
            </a:pPr>
            <a:r>
              <a:rPr lang="en-US" sz="1800" b="0" u="none" dirty="0" err="1">
                <a:solidFill>
                  <a:schemeClr val="tx1"/>
                </a:solidFill>
              </a:rPr>
              <a:t>Tuân</a:t>
            </a:r>
            <a:r>
              <a:rPr lang="en-US" sz="1800" b="0" u="none" dirty="0">
                <a:solidFill>
                  <a:schemeClr val="tx1"/>
                </a:solidFill>
              </a:rPr>
              <a:t> </a:t>
            </a:r>
            <a:r>
              <a:rPr lang="en-US" sz="1800" b="0" u="none" dirty="0" err="1">
                <a:solidFill>
                  <a:schemeClr val="tx1"/>
                </a:solidFill>
              </a:rPr>
              <a:t>thủ</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đèn</a:t>
            </a:r>
            <a:r>
              <a:rPr lang="en-US" sz="1800" b="0" u="none" dirty="0">
                <a:solidFill>
                  <a:schemeClr val="tx1"/>
                </a:solidFill>
              </a:rPr>
              <a:t> </a:t>
            </a:r>
            <a:r>
              <a:rPr lang="en-US" sz="1800" b="0" u="none" dirty="0" err="1">
                <a:solidFill>
                  <a:schemeClr val="tx1"/>
                </a:solidFill>
              </a:rPr>
              <a:t>giao</a:t>
            </a:r>
            <a:r>
              <a:rPr lang="en-US" sz="1800" b="0" u="none" dirty="0">
                <a:solidFill>
                  <a:schemeClr val="tx1"/>
                </a:solidFill>
              </a:rPr>
              <a:t> </a:t>
            </a:r>
            <a:r>
              <a:rPr lang="en-US" sz="1800" b="0" u="none" dirty="0" err="1">
                <a:solidFill>
                  <a:schemeClr val="tx1"/>
                </a:solidFill>
              </a:rPr>
              <a:t>thông</a:t>
            </a:r>
            <a:r>
              <a:rPr lang="en-US" sz="1800" b="0" u="none" dirty="0">
                <a:solidFill>
                  <a:schemeClr val="tx1"/>
                </a:solidFill>
              </a:rPr>
              <a:t> </a:t>
            </a:r>
            <a:r>
              <a:rPr lang="en-US" sz="1800" b="0" u="none" dirty="0" err="1">
                <a:solidFill>
                  <a:schemeClr val="tx1"/>
                </a:solidFill>
              </a:rPr>
              <a:t>và</a:t>
            </a:r>
            <a:r>
              <a:rPr lang="en-US" sz="1800" b="0" u="none" dirty="0">
                <a:solidFill>
                  <a:schemeClr val="tx1"/>
                </a:solidFill>
              </a:rPr>
              <a:t> </a:t>
            </a:r>
            <a:r>
              <a:rPr lang="en-US" sz="1800" b="0" u="none" dirty="0" err="1">
                <a:solidFill>
                  <a:schemeClr val="tx1"/>
                </a:solidFill>
              </a:rPr>
              <a:t>các</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lệnh</a:t>
            </a:r>
            <a:r>
              <a:rPr lang="en-US" sz="1800" b="0" u="none" dirty="0">
                <a:solidFill>
                  <a:schemeClr val="tx1"/>
                </a:solidFill>
              </a:rPr>
              <a:t> </a:t>
            </a:r>
            <a:r>
              <a:rPr lang="en-US" sz="1800" b="0" u="none" dirty="0" err="1">
                <a:solidFill>
                  <a:schemeClr val="tx1"/>
                </a:solidFill>
              </a:rPr>
              <a:t>của</a:t>
            </a:r>
            <a:r>
              <a:rPr lang="en-US" sz="1800" b="0" u="none" dirty="0">
                <a:solidFill>
                  <a:schemeClr val="tx1"/>
                </a:solidFill>
              </a:rPr>
              <a:t> </a:t>
            </a:r>
            <a:r>
              <a:rPr lang="en-US" sz="1800" b="0" u="none" dirty="0" err="1">
                <a:solidFill>
                  <a:schemeClr val="tx1"/>
                </a:solidFill>
              </a:rPr>
              <a:t>người</a:t>
            </a:r>
            <a:r>
              <a:rPr lang="en-US" sz="1800" b="0" u="none" dirty="0">
                <a:solidFill>
                  <a:schemeClr val="tx1"/>
                </a:solidFill>
              </a:rPr>
              <a:t> </a:t>
            </a:r>
            <a:r>
              <a:rPr lang="en-US" sz="1800" b="0" u="none" dirty="0" err="1">
                <a:solidFill>
                  <a:schemeClr val="tx1"/>
                </a:solidFill>
              </a:rPr>
              <a:t>điều</a:t>
            </a:r>
            <a:r>
              <a:rPr lang="en-US" sz="1800" b="0" u="none" dirty="0">
                <a:solidFill>
                  <a:schemeClr val="tx1"/>
                </a:solidFill>
              </a:rPr>
              <a:t> </a:t>
            </a:r>
            <a:r>
              <a:rPr lang="en-US" sz="1800" b="0" u="none" dirty="0" err="1">
                <a:solidFill>
                  <a:schemeClr val="tx1"/>
                </a:solidFill>
              </a:rPr>
              <a:t>khiển</a:t>
            </a:r>
            <a:r>
              <a:rPr lang="en-US" sz="1800" b="0" u="none" dirty="0">
                <a:solidFill>
                  <a:schemeClr val="tx1"/>
                </a:solidFill>
              </a:rPr>
              <a:t> </a:t>
            </a:r>
            <a:r>
              <a:rPr lang="en-US" sz="1800" b="0" u="none" dirty="0" err="1">
                <a:solidFill>
                  <a:schemeClr val="tx1"/>
                </a:solidFill>
              </a:rPr>
              <a:t>giao</a:t>
            </a:r>
            <a:r>
              <a:rPr lang="en-US" sz="1800" b="0" u="none" dirty="0">
                <a:solidFill>
                  <a:schemeClr val="tx1"/>
                </a:solidFill>
              </a:rPr>
              <a:t> </a:t>
            </a:r>
            <a:r>
              <a:rPr lang="en-US" sz="1800" b="0" u="none" dirty="0" err="1">
                <a:solidFill>
                  <a:schemeClr val="tx1"/>
                </a:solidFill>
              </a:rPr>
              <a:t>thông</a:t>
            </a:r>
            <a:r>
              <a:rPr lang="en-US" sz="1800" b="0" u="none" dirty="0">
                <a:solidFill>
                  <a:schemeClr val="tx1"/>
                </a:solidFill>
              </a:rPr>
              <a:t>. </a:t>
            </a:r>
          </a:p>
          <a:p>
            <a:pPr marL="342900" indent="-342900">
              <a:buFont typeface="Wingdings" panose="05000000000000000000" pitchFamily="2" charset="2"/>
              <a:buChar char="Ø"/>
            </a:pP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được</a:t>
            </a:r>
            <a:r>
              <a:rPr lang="en-US" sz="1800" b="0" u="none" dirty="0">
                <a:solidFill>
                  <a:schemeClr val="tx1"/>
                </a:solidFill>
              </a:rPr>
              <a:t> </a:t>
            </a:r>
            <a:r>
              <a:rPr lang="en-US" sz="1800" b="0" u="none" dirty="0" err="1">
                <a:solidFill>
                  <a:schemeClr val="tx1"/>
                </a:solidFill>
              </a:rPr>
              <a:t>sử</a:t>
            </a:r>
            <a:r>
              <a:rPr lang="en-US" sz="1800" b="0" u="none" dirty="0">
                <a:solidFill>
                  <a:schemeClr val="tx1"/>
                </a:solidFill>
              </a:rPr>
              <a:t> </a:t>
            </a:r>
            <a:r>
              <a:rPr lang="en-US" sz="1800" b="0" u="none" dirty="0" err="1">
                <a:solidFill>
                  <a:schemeClr val="tx1"/>
                </a:solidFill>
              </a:rPr>
              <a:t>dụng</a:t>
            </a:r>
            <a:r>
              <a:rPr lang="en-US" sz="1800" b="0" u="none" dirty="0">
                <a:solidFill>
                  <a:schemeClr val="tx1"/>
                </a:solidFill>
              </a:rPr>
              <a:t> ô, </a:t>
            </a:r>
            <a:r>
              <a:rPr lang="en-US" sz="1800" b="0" u="none" dirty="0" err="1">
                <a:solidFill>
                  <a:schemeClr val="tx1"/>
                </a:solidFill>
              </a:rPr>
              <a:t>dù</a:t>
            </a:r>
            <a:r>
              <a:rPr lang="en-US" sz="1800" b="0" u="none" dirty="0">
                <a:solidFill>
                  <a:schemeClr val="tx1"/>
                </a:solidFill>
              </a:rPr>
              <a:t>, </a:t>
            </a:r>
            <a:r>
              <a:rPr lang="en-US" sz="1800" b="0" u="none" dirty="0" err="1" smtClean="0">
                <a:solidFill>
                  <a:schemeClr val="tx1"/>
                </a:solidFill>
              </a:rPr>
              <a:t>điện</a:t>
            </a:r>
            <a:r>
              <a:rPr lang="en-US" sz="1800" b="0" u="none" dirty="0" smtClean="0">
                <a:solidFill>
                  <a:schemeClr val="tx1"/>
                </a:solidFill>
              </a:rPr>
              <a:t> </a:t>
            </a:r>
            <a:r>
              <a:rPr lang="en-US" sz="1800" b="0" u="none" dirty="0" err="1">
                <a:solidFill>
                  <a:schemeClr val="tx1"/>
                </a:solidFill>
              </a:rPr>
              <a:t>thoại</a:t>
            </a:r>
            <a:r>
              <a:rPr lang="en-US" sz="1800" b="0" u="none" dirty="0">
                <a:solidFill>
                  <a:schemeClr val="tx1"/>
                </a:solidFill>
              </a:rPr>
              <a:t> di </a:t>
            </a:r>
            <a:r>
              <a:rPr lang="en-US" sz="1800" b="0" u="none" dirty="0" err="1">
                <a:solidFill>
                  <a:schemeClr val="tx1"/>
                </a:solidFill>
              </a:rPr>
              <a:t>động</a:t>
            </a:r>
            <a:r>
              <a:rPr lang="en-US" sz="1800" b="0" u="none" dirty="0" smtClean="0">
                <a:solidFill>
                  <a:schemeClr val="tx1"/>
                </a:solidFill>
              </a:rPr>
              <a:t>, </a:t>
            </a:r>
            <a:r>
              <a:rPr lang="en-US" sz="1800" b="0" u="none" dirty="0" err="1" smtClean="0">
                <a:solidFill>
                  <a:schemeClr val="tx1"/>
                </a:solidFill>
              </a:rPr>
              <a:t>thiết</a:t>
            </a:r>
            <a:r>
              <a:rPr lang="en-US" sz="1800" b="0" u="none" dirty="0" smtClean="0">
                <a:solidFill>
                  <a:schemeClr val="tx1"/>
                </a:solidFill>
              </a:rPr>
              <a:t> </a:t>
            </a:r>
            <a:r>
              <a:rPr lang="en-US" sz="1800" b="0" u="none" dirty="0" err="1">
                <a:solidFill>
                  <a:schemeClr val="tx1"/>
                </a:solidFill>
              </a:rPr>
              <a:t>bị</a:t>
            </a:r>
            <a:r>
              <a:rPr lang="en-US" sz="1800" b="0" u="none" dirty="0">
                <a:solidFill>
                  <a:schemeClr val="tx1"/>
                </a:solidFill>
              </a:rPr>
              <a:t> </a:t>
            </a:r>
            <a:r>
              <a:rPr lang="en-US" sz="1800" b="0" u="none" dirty="0" err="1">
                <a:solidFill>
                  <a:schemeClr val="tx1"/>
                </a:solidFill>
              </a:rPr>
              <a:t>âm</a:t>
            </a:r>
            <a:r>
              <a:rPr lang="en-US" sz="1800" b="0" u="none" dirty="0">
                <a:solidFill>
                  <a:schemeClr val="tx1"/>
                </a:solidFill>
              </a:rPr>
              <a:t> </a:t>
            </a:r>
            <a:r>
              <a:rPr lang="en-US" sz="1800" b="0" u="none" dirty="0" err="1">
                <a:solidFill>
                  <a:schemeClr val="tx1"/>
                </a:solidFill>
              </a:rPr>
              <a:t>thanh</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lạng</a:t>
            </a:r>
            <a:r>
              <a:rPr lang="en-US" sz="1800" b="0" u="none" dirty="0">
                <a:solidFill>
                  <a:schemeClr val="tx1"/>
                </a:solidFill>
              </a:rPr>
              <a:t> </a:t>
            </a:r>
            <a:r>
              <a:rPr lang="en-US" sz="1800" b="0" u="none" dirty="0" err="1">
                <a:solidFill>
                  <a:schemeClr val="tx1"/>
                </a:solidFill>
              </a:rPr>
              <a:t>lách</a:t>
            </a:r>
            <a:r>
              <a:rPr lang="en-US" sz="1800" b="0" u="none" dirty="0">
                <a:solidFill>
                  <a:schemeClr val="tx1"/>
                </a:solidFill>
              </a:rPr>
              <a:t>, </a:t>
            </a:r>
            <a:r>
              <a:rPr lang="en-US" sz="1800" b="0" u="none" dirty="0" err="1">
                <a:solidFill>
                  <a:schemeClr val="tx1"/>
                </a:solidFill>
              </a:rPr>
              <a:t>đu</a:t>
            </a:r>
            <a:r>
              <a:rPr lang="en-US" sz="1800" b="0" u="none" dirty="0">
                <a:solidFill>
                  <a:schemeClr val="tx1"/>
                </a:solidFill>
              </a:rPr>
              <a:t> </a:t>
            </a:r>
            <a:r>
              <a:rPr lang="en-US" sz="1800" b="0" u="none" dirty="0" err="1">
                <a:solidFill>
                  <a:schemeClr val="tx1"/>
                </a:solidFill>
              </a:rPr>
              <a:t>bám</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khác</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Người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đội</a:t>
            </a:r>
            <a:r>
              <a:rPr lang="en-US" sz="1800" b="0" u="none" dirty="0">
                <a:solidFill>
                  <a:schemeClr val="tx1"/>
                </a:solidFill>
              </a:rPr>
              <a:t> </a:t>
            </a:r>
            <a:r>
              <a:rPr lang="en-US" sz="1800" b="0" u="none" dirty="0" err="1">
                <a:solidFill>
                  <a:schemeClr val="tx1"/>
                </a:solidFill>
              </a:rPr>
              <a:t>mũ</a:t>
            </a:r>
            <a:r>
              <a:rPr lang="en-US" sz="1800" b="0" u="none" dirty="0">
                <a:solidFill>
                  <a:schemeClr val="tx1"/>
                </a:solidFill>
              </a:rPr>
              <a:t> </a:t>
            </a:r>
            <a:r>
              <a:rPr lang="en-US" sz="1800" b="0" u="none" dirty="0" err="1">
                <a:solidFill>
                  <a:schemeClr val="tx1"/>
                </a:solidFill>
              </a:rPr>
              <a:t>bảo</a:t>
            </a:r>
            <a:r>
              <a:rPr lang="en-US" sz="1800" b="0" u="none" dirty="0">
                <a:solidFill>
                  <a:schemeClr val="tx1"/>
                </a:solidFill>
              </a:rPr>
              <a:t> </a:t>
            </a:r>
            <a:r>
              <a:rPr lang="en-US" sz="1800" b="0" u="none" dirty="0" err="1">
                <a:solidFill>
                  <a:schemeClr val="tx1"/>
                </a:solidFill>
              </a:rPr>
              <a:t>hiểm</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Giảm</a:t>
            </a:r>
            <a:r>
              <a:rPr lang="en-US" sz="1800" b="0" u="none" dirty="0">
                <a:solidFill>
                  <a:schemeClr val="tx1"/>
                </a:solidFill>
              </a:rPr>
              <a:t> </a:t>
            </a:r>
            <a:r>
              <a:rPr lang="en-US" sz="1800" b="0" u="none" dirty="0" err="1">
                <a:solidFill>
                  <a:schemeClr val="tx1"/>
                </a:solidFill>
              </a:rPr>
              <a:t>tốc</a:t>
            </a:r>
            <a:r>
              <a:rPr lang="en-US" sz="1800" b="0" u="none" dirty="0">
                <a:solidFill>
                  <a:schemeClr val="tx1"/>
                </a:solidFill>
              </a:rPr>
              <a:t> </a:t>
            </a:r>
            <a:r>
              <a:rPr lang="en-US" sz="1800" b="0" u="none" dirty="0" err="1">
                <a:solidFill>
                  <a:schemeClr val="tx1"/>
                </a:solidFill>
              </a:rPr>
              <a:t>độ</a:t>
            </a:r>
            <a:r>
              <a:rPr lang="en-US" sz="1800" b="0" u="none" dirty="0">
                <a:solidFill>
                  <a:schemeClr val="tx1"/>
                </a:solidFill>
              </a:rPr>
              <a:t>, </a:t>
            </a:r>
            <a:r>
              <a:rPr lang="en-US" sz="1800" b="0" u="none" dirty="0" err="1">
                <a:solidFill>
                  <a:schemeClr val="tx1"/>
                </a:solidFill>
              </a:rPr>
              <a:t>đưa</a:t>
            </a:r>
            <a:r>
              <a:rPr lang="en-US" sz="1800" b="0" u="none" dirty="0">
                <a:solidFill>
                  <a:schemeClr val="tx1"/>
                </a:solidFill>
              </a:rPr>
              <a:t> </a:t>
            </a:r>
            <a:r>
              <a:rPr lang="en-US" sz="1800" b="0" u="none" dirty="0" err="1">
                <a:solidFill>
                  <a:schemeClr val="tx1"/>
                </a:solidFill>
              </a:rPr>
              <a:t>ra</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r>
              <a:rPr lang="en-US" sz="1800" b="0" u="none" dirty="0">
                <a:solidFill>
                  <a:schemeClr val="tx1"/>
                </a:solidFill>
              </a:rPr>
              <a:t> </a:t>
            </a:r>
            <a:r>
              <a:rPr lang="en-US" sz="1800" b="0" u="none" dirty="0" err="1">
                <a:solidFill>
                  <a:schemeClr val="tx1"/>
                </a:solidFill>
              </a:rPr>
              <a:t>nếu</a:t>
            </a:r>
            <a:r>
              <a:rPr lang="en-US" sz="1800" b="0" u="none" dirty="0">
                <a:solidFill>
                  <a:schemeClr val="tx1"/>
                </a:solidFill>
              </a:rPr>
              <a:t> </a:t>
            </a:r>
            <a:r>
              <a:rPr lang="en-US" sz="1800" b="0" u="none" dirty="0" err="1">
                <a:solidFill>
                  <a:schemeClr val="tx1"/>
                </a:solidFill>
              </a:rPr>
              <a:t>chuyển</a:t>
            </a:r>
            <a:r>
              <a:rPr lang="en-US" sz="1800" b="0" u="none" dirty="0">
                <a:solidFill>
                  <a:schemeClr val="tx1"/>
                </a:solidFill>
              </a:rPr>
              <a:t> </a:t>
            </a:r>
            <a:r>
              <a:rPr lang="en-US" sz="1800" b="0" u="none" dirty="0" err="1">
                <a:solidFill>
                  <a:schemeClr val="tx1"/>
                </a:solidFill>
              </a:rPr>
              <a:t>hướng</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Chờ</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đèn</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xanh</a:t>
            </a:r>
            <a:r>
              <a:rPr lang="en-US" sz="1800" b="0" u="none" dirty="0">
                <a:solidFill>
                  <a:schemeClr val="tx1"/>
                </a:solidFill>
              </a:rPr>
              <a:t> </a:t>
            </a:r>
            <a:r>
              <a:rPr lang="en-US" sz="1800" b="0" u="none" dirty="0" err="1">
                <a:solidFill>
                  <a:schemeClr val="tx1"/>
                </a:solidFill>
              </a:rPr>
              <a:t>hoặc</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an </a:t>
            </a:r>
            <a:r>
              <a:rPr lang="en-US" sz="1800" b="0" u="none" dirty="0" err="1">
                <a:solidFill>
                  <a:schemeClr val="tx1"/>
                </a:solidFill>
              </a:rPr>
              <a:t>toàn</a:t>
            </a:r>
            <a:r>
              <a:rPr lang="en-US" sz="1800" b="0" u="none" dirty="0">
                <a:solidFill>
                  <a:schemeClr val="tx1"/>
                </a:solidFill>
              </a:rPr>
              <a:t> ở </a:t>
            </a:r>
            <a:r>
              <a:rPr lang="en-US" sz="1800" b="0" u="none" dirty="0" err="1">
                <a:solidFill>
                  <a:schemeClr val="tx1"/>
                </a:solidFill>
              </a:rPr>
              <a:t>mọi</a:t>
            </a:r>
            <a:r>
              <a:rPr lang="en-US" sz="1800" b="0" u="none" dirty="0">
                <a:solidFill>
                  <a:schemeClr val="tx1"/>
                </a:solidFill>
              </a:rPr>
              <a:t> </a:t>
            </a:r>
            <a:r>
              <a:rPr lang="en-US" sz="1800" b="0" u="none" dirty="0" err="1">
                <a:solidFill>
                  <a:schemeClr val="tx1"/>
                </a:solidFill>
              </a:rPr>
              <a:t>phía</a:t>
            </a:r>
            <a:r>
              <a:rPr lang="en-US" sz="1800" b="0" u="none" dirty="0">
                <a:solidFill>
                  <a:schemeClr val="tx1"/>
                </a:solidFill>
              </a:rPr>
              <a:t> (</a:t>
            </a:r>
            <a:r>
              <a:rPr lang="en-US" sz="1800" b="0" u="none" dirty="0" err="1">
                <a:solidFill>
                  <a:schemeClr val="tx1"/>
                </a:solidFill>
              </a:rPr>
              <a:t>trái</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trước</a:t>
            </a:r>
            <a:r>
              <a:rPr lang="en-US" sz="1800" b="0" u="none" dirty="0">
                <a:solidFill>
                  <a:schemeClr val="tx1"/>
                </a:solidFill>
              </a:rPr>
              <a:t>, </a:t>
            </a:r>
            <a:r>
              <a:rPr lang="en-US" sz="1800" b="0" u="none" dirty="0" err="1">
                <a:solidFill>
                  <a:schemeClr val="tx1"/>
                </a:solidFill>
              </a:rPr>
              <a:t>sau</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thấy</a:t>
            </a:r>
            <a:r>
              <a:rPr lang="en-US" sz="1800" b="0" u="none" dirty="0">
                <a:solidFill>
                  <a:schemeClr val="tx1"/>
                </a:solidFill>
              </a:rPr>
              <a:t> </a:t>
            </a: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nào</a:t>
            </a:r>
            <a:r>
              <a:rPr lang="en-US" sz="1800" b="0" u="none" dirty="0">
                <a:solidFill>
                  <a:schemeClr val="tx1"/>
                </a:solidFill>
              </a:rPr>
              <a:t> </a:t>
            </a:r>
            <a:r>
              <a:rPr lang="en-US" sz="1800" b="0" u="none" dirty="0" err="1">
                <a:solidFill>
                  <a:schemeClr val="tx1"/>
                </a:solidFill>
              </a:rPr>
              <a:t>đang</a:t>
            </a:r>
            <a:r>
              <a:rPr lang="en-US" sz="1800" b="0" u="none" dirty="0">
                <a:solidFill>
                  <a:schemeClr val="tx1"/>
                </a:solidFill>
              </a:rPr>
              <a:t> </a:t>
            </a:r>
            <a:r>
              <a:rPr lang="en-US" sz="1800" b="0" u="none" dirty="0" err="1">
                <a:solidFill>
                  <a:schemeClr val="tx1"/>
                </a:solidFill>
              </a:rPr>
              <a:t>đến</a:t>
            </a:r>
            <a:r>
              <a:rPr lang="en-US" sz="1800" b="0" u="none" dirty="0">
                <a:solidFill>
                  <a:schemeClr val="tx1"/>
                </a:solidFill>
              </a:rPr>
              <a:t> </a:t>
            </a:r>
            <a:r>
              <a:rPr lang="en-US" sz="1800" b="0" u="none" dirty="0" err="1">
                <a:solidFill>
                  <a:schemeClr val="tx1"/>
                </a:solidFill>
              </a:rPr>
              <a:t>gần</a:t>
            </a:r>
            <a:r>
              <a:rPr lang="en-US" sz="1800" b="0" u="none" dirty="0">
                <a:solidFill>
                  <a:schemeClr val="tx1"/>
                </a:solidFill>
              </a:rPr>
              <a:t> </a:t>
            </a:r>
            <a:r>
              <a:rPr lang="en-US" sz="1800" b="0" u="none" dirty="0" err="1">
                <a:solidFill>
                  <a:schemeClr val="tx1"/>
                </a:solidFill>
              </a:rPr>
              <a:t>mới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qua </a:t>
            </a:r>
            <a:r>
              <a:rPr lang="en-US" sz="1800" b="0" u="none" dirty="0" err="1">
                <a:solidFill>
                  <a:schemeClr val="tx1"/>
                </a:solidFill>
              </a:rPr>
              <a:t>nhưng</a:t>
            </a:r>
            <a:r>
              <a:rPr lang="en-US" sz="1800" b="0" u="none" dirty="0">
                <a:solidFill>
                  <a:schemeClr val="tx1"/>
                </a:solidFill>
              </a:rPr>
              <a:t> </a:t>
            </a:r>
            <a:r>
              <a:rPr lang="en-US" sz="1800" b="0" u="none" dirty="0" err="1">
                <a:solidFill>
                  <a:schemeClr val="tx1"/>
                </a:solidFill>
              </a:rPr>
              <a:t>vẫn</a:t>
            </a:r>
            <a:r>
              <a:rPr lang="en-US" sz="1800" b="0" u="none" dirty="0">
                <a:solidFill>
                  <a:schemeClr val="tx1"/>
                </a:solidFill>
              </a:rPr>
              <a:t> </a:t>
            </a: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t>
            </a:r>
          </a:p>
        </p:txBody>
      </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70</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a:t>
            </a:r>
            <a:r>
              <a:rPr lang="vi-VN" sz="2000" i="1" dirty="0">
                <a:latin typeface="Tahoma" panose="020B0604030504040204" pitchFamily="34" charset="0"/>
                <a:ea typeface="Tahoma" panose="020B0604030504040204" pitchFamily="34" charset="0"/>
                <a:cs typeface="Tahoma" panose="020B0604030504040204" pitchFamily="34" charset="0"/>
              </a:rPr>
              <a:t>đọc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dưới </a:t>
            </a:r>
            <a:r>
              <a:rPr lang="vi-VN" sz="2000" i="1" dirty="0">
                <a:latin typeface="Tahoma" panose="020B0604030504040204" pitchFamily="34" charset="0"/>
                <a:ea typeface="Tahoma" panose="020B0604030504040204" pitchFamily="34" charset="0"/>
                <a:cs typeface="Tahoma" panose="020B0604030504040204" pitchFamily="34" charset="0"/>
              </a:rPr>
              <a:t>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đi </a:t>
            </a:r>
            <a:r>
              <a:rPr lang="vi-VN" sz="2000" i="1" dirty="0">
                <a:latin typeface="Tahoma" panose="020B0604030504040204" pitchFamily="34" charset="0"/>
                <a:ea typeface="Tahoma" panose="020B0604030504040204" pitchFamily="34" charset="0"/>
                <a:cs typeface="Tahoma" panose="020B0604030504040204" pitchFamily="34" charset="0"/>
              </a:rPr>
              <a:t>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337890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8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71</a:t>
            </a:fld>
            <a:endParaRPr lang="en-US" altLang="en-US" dirty="0"/>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smtClean="0">
                <a:latin typeface="Tahoma" panose="020B0604030504040204" pitchFamily="34" charset="0"/>
                <a:ea typeface="Tahoma" panose="020B0604030504040204" pitchFamily="34" charset="0"/>
                <a:cs typeface="Tahoma" panose="020B0604030504040204" pitchFamily="34" charset="0"/>
              </a:rPr>
              <a:t>ếp </a:t>
            </a:r>
            <a:r>
              <a:rPr lang="vi-VN" sz="2000" i="1" dirty="0">
                <a:latin typeface="Tahoma" panose="020B0604030504040204" pitchFamily="34" charset="0"/>
                <a:ea typeface="Tahoma" panose="020B0604030504040204" pitchFamily="34" charset="0"/>
                <a:cs typeface="Tahoma" panose="020B0604030504040204" pitchFamily="34" charset="0"/>
              </a:rPr>
              <a:t>các thông tin </a:t>
            </a:r>
            <a:r>
              <a:rPr lang="en-US" sz="2000" i="1" dirty="0" smtClean="0">
                <a:latin typeface="Tahoma" panose="020B0604030504040204" pitchFamily="34" charset="0"/>
                <a:ea typeface="Tahoma" panose="020B0604030504040204" pitchFamily="34" charset="0"/>
                <a:cs typeface="Tahoma" panose="020B0604030504040204" pitchFamily="34" charset="0"/>
              </a:rPr>
              <a:t>ở </a:t>
            </a:r>
            <a:r>
              <a:rPr lang="en-US" sz="2000" i="1" dirty="0" err="1" smtClean="0">
                <a:latin typeface="Tahoma" panose="020B0604030504040204" pitchFamily="34" charset="0"/>
                <a:ea typeface="Tahoma" panose="020B0604030504040204" pitchFamily="34" charset="0"/>
                <a:cs typeface="Tahoma" panose="020B0604030504040204" pitchFamily="34" charset="0"/>
              </a:rPr>
              <a:t>trên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thành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quy </a:t>
            </a:r>
            <a:r>
              <a:rPr lang="vi-VN" sz="2000" i="1" dirty="0">
                <a:latin typeface="Tahoma" panose="020B0604030504040204" pitchFamily="34" charset="0"/>
                <a:ea typeface="Tahoma" panose="020B0604030504040204" pitchFamily="34" charset="0"/>
                <a:cs typeface="Tahoma" panose="020B0604030504040204" pitchFamily="34" charset="0"/>
              </a:rPr>
              <a:t>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32"/>
          <p:cNvSpPr>
            <a:spLocks noChangeArrowheads="1"/>
          </p:cNvSpPr>
          <p:nvPr/>
        </p:nvSpPr>
        <p:spPr bwMode="auto">
          <a:xfrm>
            <a:off x="152400" y="1981200"/>
            <a:ext cx="8750300" cy="4572000"/>
          </a:xfrm>
          <a:prstGeom prst="rect">
            <a:avLst/>
          </a:prstGeom>
          <a:solidFill>
            <a:schemeClr val="accent4">
              <a:lumMod val="40000"/>
              <a:lumOff val="60000"/>
            </a:schemeClr>
          </a:solidFill>
          <a:ln w="9525">
            <a:solidFill>
              <a:schemeClr val="accent4">
                <a:lumMod val="40000"/>
                <a:lumOff val="60000"/>
              </a:schemeClr>
            </a:solidFill>
            <a:miter lim="800000"/>
            <a:headEnd/>
            <a:tailEnd/>
          </a:ln>
          <a:effectLst>
            <a:outerShdw dist="20000" dir="5400000" rotWithShape="0">
              <a:srgbClr val="808080">
                <a:alpha val="37999"/>
              </a:srgbClr>
            </a:outerShdw>
          </a:effectLst>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5.</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6.</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7</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8</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9</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4" name="Oval 34"/>
          <p:cNvSpPr>
            <a:spLocks noChangeArrowheads="1"/>
          </p:cNvSpPr>
          <p:nvPr/>
        </p:nvSpPr>
        <p:spPr bwMode="auto">
          <a:xfrm>
            <a:off x="304800" y="2286001"/>
            <a:ext cx="1676400" cy="4070349"/>
          </a:xfrm>
          <a:prstGeom prst="ellipse">
            <a:avLst/>
          </a:prstGeom>
          <a:solidFill>
            <a:schemeClr val="accent6">
              <a:lumMod val="40000"/>
              <a:lumOff val="60000"/>
            </a:schemeClr>
          </a:solidFill>
          <a:ln w="66675" cmpd="dbl">
            <a:solidFill>
              <a:srgbClr val="000099"/>
            </a:solidFill>
            <a:round/>
            <a:headEnd/>
            <a:tailEnd/>
          </a:ln>
          <a:effectLst>
            <a:outerShdw dist="20000" dir="5400000" rotWithShape="0">
              <a:srgbClr val="808080">
                <a:alpha val="37999"/>
              </a:srgbClr>
            </a:outerShdw>
          </a:effectLst>
        </p:spPr>
        <p:txBody>
          <a:bodyPr vert="horz" wrap="square" lIns="91440" tIns="45720" rIns="91440" bIns="45720" numCol="1" anchor="ctr" anchorCtr="0" compatLnSpc="1">
            <a:prstTxWarp prst="textNoShape">
              <a:avLst/>
            </a:prstTxWarp>
          </a:bodyPr>
          <a:lstStyle/>
          <a:p>
            <a:pPr algn="ctr">
              <a:spcAft>
                <a:spcPts val="800"/>
              </a:spcAft>
            </a:pPr>
            <a:r>
              <a:rPr kumimoji="0" lang="en-US" altLang="en-US" sz="2000" b="1" i="0" u="none" strike="noStrike" cap="none" normalizeH="0" baseline="0" dirty="0" smtClean="0">
                <a:ln>
                  <a:noFill/>
                </a:ln>
                <a:solidFill>
                  <a:schemeClr val="tx1"/>
                </a:solidFill>
                <a:effectLst/>
                <a:latin typeface="Arial" panose="020B0604020202020204" pitchFamily="34" charset="0"/>
              </a:rPr>
              <a:t> </a:t>
            </a:r>
            <a:r>
              <a:rPr lang="vi-VN" altLang="ja-JP" sz="2000" b="1" dirty="0">
                <a:latin typeface="Calibri" panose="020F0502020204030204" pitchFamily="34" charset="0"/>
                <a:ea typeface="MS Mincho" panose="02020609040205080304" pitchFamily="49" charset="-128"/>
              </a:rPr>
              <a:t>Cách đi xe đạp, xe đạp điện an </a:t>
            </a:r>
            <a:r>
              <a:rPr lang="vi-VN" altLang="ja-JP" sz="2000" b="1" dirty="0" smtClean="0">
                <a:latin typeface="Calibri" panose="020F0502020204030204" pitchFamily="34" charset="0"/>
                <a:ea typeface="MS Mincho" panose="02020609040205080304" pitchFamily="49" charset="-128"/>
              </a:rPr>
              <a:t>toàn</a:t>
            </a:r>
            <a:endParaRPr lang="en-US" altLang="en-US" sz="2000" b="1" dirty="0">
              <a:latin typeface="Arial" panose="020B0604020202020204" pitchFamily="34" charset="0"/>
            </a:endParaRPr>
          </a:p>
        </p:txBody>
      </p:sp>
    </p:spTree>
    <p:extLst>
      <p:ext uri="{BB962C8B-B14F-4D97-AF65-F5344CB8AC3E}">
        <p14:creationId xmlns="" xmlns:p14="http://schemas.microsoft.com/office/powerpoint/2010/main" val="9307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555" y="1470897"/>
            <a:ext cx="2235445" cy="2339103"/>
            <a:chOff x="1034217" y="1623297"/>
            <a:chExt cx="3004383" cy="2643903"/>
          </a:xfrm>
        </p:grpSpPr>
        <p:pic>
          <p:nvPicPr>
            <p:cNvPr id="7" name="Picture 6"/>
            <p:cNvPicPr/>
            <p:nvPr/>
          </p:nvPicPr>
          <p:blipFill>
            <a:blip r:embed="rId3" cstate="print"/>
            <a:srcRect l="74477" t="56000" r="14999" b="27350"/>
            <a:stretch>
              <a:fillRect/>
            </a:stretch>
          </p:blipFill>
          <p:spPr bwMode="auto">
            <a:xfrm>
              <a:off x="1034217" y="1623297"/>
              <a:ext cx="3004383" cy="2643903"/>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1219200" y="3422650"/>
              <a:ext cx="314325" cy="241285"/>
            </a:xfrm>
            <a:prstGeom prst="rect">
              <a:avLst/>
            </a:prstGeom>
          </p:spPr>
        </p:pic>
      </p:gr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72</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3000"/>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quan </a:t>
            </a:r>
            <a:r>
              <a:rPr lang="vi-VN" sz="2000" i="1" dirty="0">
                <a:latin typeface="Tahoma" panose="020B0604030504040204" pitchFamily="34" charset="0"/>
                <a:ea typeface="Tahoma" panose="020B0604030504040204" pitchFamily="34" charset="0"/>
                <a:cs typeface="Tahoma" panose="020B0604030504040204" pitchFamily="34" charset="0"/>
              </a:rPr>
              <a:t>sát hình ảnh dưới 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vi-VN"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a:latin typeface="Tahoma" panose="020B0604030504040204" pitchFamily="34" charset="0"/>
                <a:ea typeface="Tahoma" panose="020B0604030504040204" pitchFamily="34" charset="0"/>
                <a:cs typeface="Tahoma" panose="020B0604030504040204" pitchFamily="34" charset="0"/>
              </a:rPr>
              <a:t>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2286000" y="1632430"/>
            <a:ext cx="2209800" cy="2101370"/>
            <a:chOff x="3054938" y="1817016"/>
            <a:chExt cx="3013208" cy="2383525"/>
          </a:xfrm>
        </p:grpSpPr>
        <p:pic>
          <p:nvPicPr>
            <p:cNvPr id="8" name="Picture 7"/>
            <p:cNvPicPr/>
            <p:nvPr/>
          </p:nvPicPr>
          <p:blipFill>
            <a:blip r:embed="rId3" cstate="print"/>
            <a:srcRect l="85001" t="57001" r="4453" b="28000"/>
            <a:stretch>
              <a:fillRect/>
            </a:stretch>
          </p:blipFill>
          <p:spPr bwMode="auto">
            <a:xfrm>
              <a:off x="3054938" y="1817016"/>
              <a:ext cx="3013208" cy="2383525"/>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3209513" y="3352792"/>
              <a:ext cx="485775" cy="381000"/>
            </a:xfrm>
            <a:prstGeom prst="rect">
              <a:avLst/>
            </a:prstGeom>
          </p:spPr>
        </p:pic>
      </p:grpSp>
      <p:grpSp>
        <p:nvGrpSpPr>
          <p:cNvPr id="16" name="Group 15"/>
          <p:cNvGrpSpPr/>
          <p:nvPr/>
        </p:nvGrpSpPr>
        <p:grpSpPr>
          <a:xfrm>
            <a:off x="6731245" y="1681178"/>
            <a:ext cx="2374654" cy="2052622"/>
            <a:chOff x="4495800" y="4419600"/>
            <a:chExt cx="2865850" cy="2438400"/>
          </a:xfrm>
        </p:grpSpPr>
        <p:pic>
          <p:nvPicPr>
            <p:cNvPr id="13" name="Picture 12"/>
            <p:cNvPicPr/>
            <p:nvPr/>
          </p:nvPicPr>
          <p:blipFill rotWithShape="1">
            <a:blip r:embed="rId3" cstate="print"/>
            <a:srcRect l="74418" t="41408" r="14999" b="42999"/>
            <a:stretch/>
          </p:blipFill>
          <p:spPr bwMode="auto">
            <a:xfrm>
              <a:off x="4495800" y="4419600"/>
              <a:ext cx="2865850" cy="24384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rot="21317787">
              <a:off x="4635297" y="6043749"/>
              <a:ext cx="314325" cy="248397"/>
            </a:xfrm>
            <a:prstGeom prst="rect">
              <a:avLst/>
            </a:prstGeom>
          </p:spPr>
        </p:pic>
      </p:grpSp>
      <p:grpSp>
        <p:nvGrpSpPr>
          <p:cNvPr id="4" name="Group 3"/>
          <p:cNvGrpSpPr/>
          <p:nvPr/>
        </p:nvGrpSpPr>
        <p:grpSpPr>
          <a:xfrm>
            <a:off x="4521445" y="1590728"/>
            <a:ext cx="2209800" cy="2143072"/>
            <a:chOff x="28336" y="4200540"/>
            <a:chExt cx="2943464" cy="2505059"/>
          </a:xfrm>
        </p:grpSpPr>
        <p:pic>
          <p:nvPicPr>
            <p:cNvPr id="12" name="Picture 11"/>
            <p:cNvPicPr/>
            <p:nvPr/>
          </p:nvPicPr>
          <p:blipFill rotWithShape="1">
            <a:blip r:embed="rId3" cstate="print"/>
            <a:srcRect l="85001" t="41000" r="4385" b="42953"/>
            <a:stretch/>
          </p:blipFill>
          <p:spPr bwMode="auto">
            <a:xfrm>
              <a:off x="28336" y="4200540"/>
              <a:ext cx="2943464" cy="2505059"/>
            </a:xfrm>
            <a:prstGeom prst="rect">
              <a:avLst/>
            </a:prstGeom>
            <a:noFill/>
            <a:ln w="9525">
              <a:noFill/>
              <a:miter lim="800000"/>
              <a:headEnd/>
              <a:tailEnd/>
            </a:ln>
          </p:spPr>
        </p:pic>
        <p:pic>
          <p:nvPicPr>
            <p:cNvPr id="6" name="Picture 5"/>
            <p:cNvPicPr>
              <a:picLocks noChangeAspect="1"/>
            </p:cNvPicPr>
            <p:nvPr/>
          </p:nvPicPr>
          <p:blipFill>
            <a:blip r:embed="rId6"/>
            <a:stretch>
              <a:fillRect/>
            </a:stretch>
          </p:blipFill>
          <p:spPr>
            <a:xfrm>
              <a:off x="226013" y="5851495"/>
              <a:ext cx="323850" cy="276225"/>
            </a:xfrm>
            <a:prstGeom prst="rect">
              <a:avLst/>
            </a:prstGeom>
          </p:spPr>
        </p:pic>
      </p:grpSp>
      <p:grpSp>
        <p:nvGrpSpPr>
          <p:cNvPr id="22" name="Group 21"/>
          <p:cNvGrpSpPr/>
          <p:nvPr/>
        </p:nvGrpSpPr>
        <p:grpSpPr>
          <a:xfrm>
            <a:off x="422071" y="4145297"/>
            <a:ext cx="8264729" cy="2576177"/>
            <a:chOff x="422071" y="4145297"/>
            <a:chExt cx="8264729" cy="2576177"/>
          </a:xfrm>
        </p:grpSpPr>
        <p:sp>
          <p:nvSpPr>
            <p:cNvPr id="19" name="Rectangle 36"/>
            <p:cNvSpPr>
              <a:spLocks noChangeArrowheads="1"/>
            </p:cNvSpPr>
            <p:nvPr/>
          </p:nvSpPr>
          <p:spPr bwMode="auto">
            <a:xfrm>
              <a:off x="422071" y="4145297"/>
              <a:ext cx="8264729" cy="2576177"/>
            </a:xfrm>
            <a:prstGeom prst="rect">
              <a:avLst/>
            </a:prstGeom>
            <a:solidFill>
              <a:srgbClr val="00B0F0">
                <a:alpha val="49000"/>
              </a:srgbClr>
            </a:solidFill>
            <a:ln w="9525">
              <a:solidFill>
                <a:srgbClr val="94B64E"/>
              </a:solidFill>
              <a:miter lim="800000"/>
              <a:headEnd/>
              <a:tailEnd/>
            </a:ln>
            <a:effectLst>
              <a:outerShdw dist="20000" dir="5400000" rotWithShape="0">
                <a:srgbClr val="808080">
                  <a:alpha val="37999"/>
                </a:srgbClr>
              </a:outerShdw>
            </a:effectLst>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20" name="Oval 37"/>
            <p:cNvSpPr>
              <a:spLocks noChangeArrowheads="1"/>
            </p:cNvSpPr>
            <p:nvPr/>
          </p:nvSpPr>
          <p:spPr bwMode="auto">
            <a:xfrm>
              <a:off x="477841" y="4228174"/>
              <a:ext cx="2112959" cy="2401226"/>
            </a:xfrm>
            <a:prstGeom prst="ellipse">
              <a:avLst/>
            </a:prstGeom>
            <a:solidFill>
              <a:schemeClr val="accent6">
                <a:lumMod val="40000"/>
                <a:lumOff val="60000"/>
              </a:schemeClr>
            </a:solidFill>
            <a:ln w="66675" cmpd="dbl">
              <a:solidFill>
                <a:srgbClr val="000099"/>
              </a:solidFill>
              <a:round/>
              <a:headEnd/>
              <a:tailEnd/>
            </a:ln>
            <a:effectLst>
              <a:outerShdw dist="20000" dir="5400000" rotWithShape="0">
                <a:srgbClr val="808080">
                  <a:alpha val="37999"/>
                </a:srgbClr>
              </a:outerShdw>
            </a:effectLst>
          </p:spPr>
          <p:txBody>
            <a:bodyPr vert="horz" wrap="square" lIns="91440" tIns="45720" rIns="91440" bIns="45720" numCol="1" anchor="ctr" anchorCtr="0" compatLnSpc="1">
              <a:prstTxWarp prst="textNoShape">
                <a:avLst/>
              </a:prstTxWarp>
            </a:bodyPr>
            <a:lstStyle/>
            <a:p>
              <a:pPr algn="ctr">
                <a:lnSpc>
                  <a:spcPct val="150000"/>
                </a:lnSpc>
                <a:spcAft>
                  <a:spcPts val="800"/>
                </a:spcAft>
              </a:pPr>
              <a:endParaRPr lang="en-US" altLang="en-US" dirty="0">
                <a:latin typeface="Arial" panose="020B0604020202020204" pitchFamily="34" charset="0"/>
              </a:endParaRPr>
            </a:p>
          </p:txBody>
        </p:sp>
        <p:sp>
          <p:nvSpPr>
            <p:cNvPr id="21" name="Rectangle 20"/>
            <p:cNvSpPr/>
            <p:nvPr/>
          </p:nvSpPr>
          <p:spPr>
            <a:xfrm>
              <a:off x="663049" y="4343400"/>
              <a:ext cx="1775351" cy="2169825"/>
            </a:xfrm>
            <a:prstGeom prst="rect">
              <a:avLst/>
            </a:prstGeom>
          </p:spPr>
          <p:txBody>
            <a:bodyPr wrap="square">
              <a:spAutoFit/>
            </a:bodyPr>
            <a:lstStyle/>
            <a:p>
              <a:pPr lvl="0" algn="ctr">
                <a:lnSpc>
                  <a:spcPct val="150000"/>
                </a:lnSpc>
                <a:spcAft>
                  <a:spcPts val="800"/>
                </a:spcAft>
              </a:pPr>
              <a:r>
                <a:rPr lang="vi-VN" altLang="ja-JP" dirty="0">
                  <a:latin typeface="Calibri" panose="020F0502020204030204" pitchFamily="34" charset="0"/>
                  <a:ea typeface="MS Mincho" panose="02020609040205080304" pitchFamily="49" charset="-128"/>
                </a:rPr>
                <a:t>Cách đi xe đạp, xe đạp điện qua đường giao nhau có tín hiệu đèn giao </a:t>
              </a:r>
              <a:r>
                <a:rPr lang="vi-VN" altLang="ja-JP" dirty="0" smtClean="0">
                  <a:latin typeface="Calibri" panose="020F0502020204030204" pitchFamily="34" charset="0"/>
                  <a:ea typeface="MS Mincho" panose="02020609040205080304" pitchFamily="49" charset="-128"/>
                </a:rPr>
                <a:t>thông</a:t>
              </a:r>
              <a:endParaRPr lang="en-US" altLang="en-US" dirty="0">
                <a:latin typeface="Arial" panose="020B0604020202020204" pitchFamily="34" charset="0"/>
              </a:endParaRPr>
            </a:p>
          </p:txBody>
        </p:sp>
      </p:grpSp>
      <p:sp>
        <p:nvSpPr>
          <p:cNvPr id="17" name="Rectangle 16"/>
          <p:cNvSpPr/>
          <p:nvPr/>
        </p:nvSpPr>
        <p:spPr>
          <a:xfrm>
            <a:off x="126755" y="3790890"/>
            <a:ext cx="9093445"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a:latin typeface="Tahoma" panose="020B0604030504040204" pitchFamily="34" charset="0"/>
                <a:ea typeface="Tahoma" panose="020B0604030504040204" pitchFamily="34" charset="0"/>
                <a:cs typeface="Tahoma" panose="020B0604030504040204" pitchFamily="34" charset="0"/>
              </a:rPr>
              <a:t>ếp các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cho </a:t>
            </a:r>
            <a:r>
              <a:rPr lang="vi-VN" sz="2000" i="1" dirty="0">
                <a:latin typeface="Tahoma" panose="020B0604030504040204" pitchFamily="34" charset="0"/>
                <a:ea typeface="Tahoma" panose="020B0604030504040204" pitchFamily="34" charset="0"/>
                <a:cs typeface="Tahoma" panose="020B0604030504040204" pitchFamily="34" charset="0"/>
              </a:rPr>
              <a:t>đúng với quy 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260841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wipe(down)">
                                      <p:cBhvr>
                                        <p:cTn id="30" dur="500"/>
                                        <p:tgtEl>
                                          <p:spTgt spid="34819"/>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830997"/>
          </a:xfrm>
          <a:prstGeom prst="rect">
            <a:avLst/>
          </a:prstGeom>
          <a:noFill/>
          <a:ln w="9525">
            <a:noFill/>
            <a:miter lim="800000"/>
            <a:headEnd/>
            <a:tailEnd/>
          </a:ln>
        </p:spPr>
        <p:txBody>
          <a:bodyPr wrap="square">
            <a:spAutoFit/>
          </a:bodyPr>
          <a:lstStyle/>
          <a:p>
            <a:r>
              <a:rPr lang="vi-VN" sz="2400" dirty="0"/>
              <a:t>1. Trong các </a:t>
            </a:r>
            <a:r>
              <a:rPr lang="vi-VN" sz="2400" dirty="0" smtClean="0"/>
              <a:t>hình</a:t>
            </a:r>
            <a:r>
              <a:rPr lang="en-US" sz="2400" dirty="0" smtClean="0"/>
              <a:t> </a:t>
            </a:r>
            <a:r>
              <a:rPr lang="en-US" sz="2400" dirty="0" err="1" smtClean="0"/>
              <a:t>dưới</a:t>
            </a:r>
            <a:r>
              <a:rPr lang="en-US" sz="2400" dirty="0" smtClean="0"/>
              <a:t> </a:t>
            </a:r>
            <a:r>
              <a:rPr lang="en-US" sz="2400" dirty="0" err="1" smtClean="0"/>
              <a:t>đây</a:t>
            </a:r>
            <a:r>
              <a:rPr lang="en-US" sz="2400" dirty="0" smtClean="0"/>
              <a:t> </a:t>
            </a:r>
            <a:r>
              <a:rPr lang="vi-VN" sz="2400" dirty="0" smtClean="0"/>
              <a:t>ai </a:t>
            </a:r>
            <a:r>
              <a:rPr lang="vi-VN" sz="2400" dirty="0"/>
              <a:t>đi đúng, ai đi sai Luật </a:t>
            </a:r>
            <a:r>
              <a:rPr lang="en-US" sz="2400" dirty="0" smtClean="0"/>
              <a:t>g</a:t>
            </a:r>
            <a:r>
              <a:rPr lang="vi-VN" sz="2400" dirty="0" smtClean="0"/>
              <a:t>iao </a:t>
            </a:r>
            <a:r>
              <a:rPr lang="vi-VN" sz="2400" dirty="0"/>
              <a:t>thông đường bộ? Vì sao</a:t>
            </a:r>
            <a:r>
              <a:rPr lang="vi-VN" sz="2400" dirty="0" smtClean="0"/>
              <a: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headEnd/>
            <a:tailEnd/>
          </a:ln>
        </p:spPr>
        <p:txBody>
          <a:bodyPr/>
          <a:lstStyle/>
          <a:p>
            <a:r>
              <a:rPr lang="en-US" altLang="en-US" dirty="0" smtClean="0"/>
              <a:t>50</a:t>
            </a:r>
            <a:endParaRPr lang="en-US" altLang="en-US" dirty="0"/>
          </a:p>
        </p:txBody>
      </p:sp>
      <p:pic>
        <p:nvPicPr>
          <p:cNvPr id="20486" name="Picture 43" descr="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04800" y="1797050"/>
            <a:ext cx="2514600" cy="1864458"/>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a:off x="3171825" y="1777732"/>
            <a:ext cx="2695575" cy="1923159"/>
          </a:xfrm>
          <a:prstGeom prst="rect">
            <a:avLst/>
          </a:prstGeom>
        </p:spPr>
      </p:pic>
      <p:pic>
        <p:nvPicPr>
          <p:cNvPr id="23" name="Picture 22"/>
          <p:cNvPicPr>
            <a:picLocks noChangeAspect="1"/>
          </p:cNvPicPr>
          <p:nvPr/>
        </p:nvPicPr>
        <p:blipFill>
          <a:blip r:embed="rId5"/>
          <a:stretch>
            <a:fillRect/>
          </a:stretch>
        </p:blipFill>
        <p:spPr>
          <a:xfrm>
            <a:off x="6172200" y="1752600"/>
            <a:ext cx="2743200" cy="1985875"/>
          </a:xfrm>
          <a:prstGeom prst="rect">
            <a:avLst/>
          </a:prstGeom>
        </p:spPr>
      </p:pic>
      <p:pic>
        <p:nvPicPr>
          <p:cNvPr id="24" name="Picture 23"/>
          <p:cNvPicPr>
            <a:picLocks noChangeAspect="1"/>
          </p:cNvPicPr>
          <p:nvPr/>
        </p:nvPicPr>
        <p:blipFill>
          <a:blip r:embed="rId6"/>
          <a:stretch>
            <a:fillRect/>
          </a:stretch>
        </p:blipFill>
        <p:spPr>
          <a:xfrm>
            <a:off x="228600" y="4325760"/>
            <a:ext cx="2636686" cy="1770240"/>
          </a:xfrm>
          <a:prstGeom prst="rect">
            <a:avLst/>
          </a:prstGeom>
        </p:spPr>
      </p:pic>
      <p:pic>
        <p:nvPicPr>
          <p:cNvPr id="28" name="Picture 27"/>
          <p:cNvPicPr>
            <a:picLocks noChangeAspect="1"/>
          </p:cNvPicPr>
          <p:nvPr/>
        </p:nvPicPr>
        <p:blipFill>
          <a:blip r:embed="rId7"/>
          <a:stretch>
            <a:fillRect/>
          </a:stretch>
        </p:blipFill>
        <p:spPr>
          <a:xfrm>
            <a:off x="3161093" y="4325760"/>
            <a:ext cx="2706307" cy="1760333"/>
          </a:xfrm>
          <a:prstGeom prst="rect">
            <a:avLst/>
          </a:prstGeom>
        </p:spPr>
      </p:pic>
      <p:pic>
        <p:nvPicPr>
          <p:cNvPr id="29" name="Picture 28"/>
          <p:cNvPicPr>
            <a:picLocks noChangeAspect="1"/>
          </p:cNvPicPr>
          <p:nvPr/>
        </p:nvPicPr>
        <p:blipFill>
          <a:blip r:embed="rId8"/>
          <a:stretch>
            <a:fillRect/>
          </a:stretch>
        </p:blipFill>
        <p:spPr>
          <a:xfrm>
            <a:off x="6163207" y="4325760"/>
            <a:ext cx="2697833" cy="1760333"/>
          </a:xfrm>
          <a:prstGeom prst="rect">
            <a:avLst/>
          </a:prstGeom>
        </p:spPr>
      </p:pic>
      <p:sp>
        <p:nvSpPr>
          <p:cNvPr id="40" name="TextBox 39"/>
          <p:cNvSpPr txBox="1"/>
          <p:nvPr/>
        </p:nvSpPr>
        <p:spPr>
          <a:xfrm>
            <a:off x="990600" y="3669567"/>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1" name="TextBox 40"/>
          <p:cNvSpPr txBox="1"/>
          <p:nvPr/>
        </p:nvSpPr>
        <p:spPr>
          <a:xfrm>
            <a:off x="3962400" y="3682088"/>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2" name="TextBox 41"/>
          <p:cNvSpPr txBox="1"/>
          <p:nvPr/>
        </p:nvSpPr>
        <p:spPr>
          <a:xfrm>
            <a:off x="7086600" y="3698024"/>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3" name="TextBox 42"/>
          <p:cNvSpPr txBox="1"/>
          <p:nvPr/>
        </p:nvSpPr>
        <p:spPr>
          <a:xfrm>
            <a:off x="884216" y="6057854"/>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4" name="TextBox 43"/>
          <p:cNvSpPr txBox="1"/>
          <p:nvPr/>
        </p:nvSpPr>
        <p:spPr>
          <a:xfrm>
            <a:off x="3916721" y="6080422"/>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5" name="TextBox 44"/>
          <p:cNvSpPr txBox="1"/>
          <p:nvPr/>
        </p:nvSpPr>
        <p:spPr>
          <a:xfrm>
            <a:off x="7116479" y="6076017"/>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Tree>
    <p:extLst>
      <p:ext uri="{BB962C8B-B14F-4D97-AF65-F5344CB8AC3E}">
        <p14:creationId xmlns="" xmlns:p14="http://schemas.microsoft.com/office/powerpoint/2010/main" val="24434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wipe(down)">
                                      <p:cBhvr>
                                        <p:cTn id="7" dur="500"/>
                                        <p:tgtEl>
                                          <p:spTgt spid="2048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461665"/>
          </a:xfrm>
          <a:prstGeom prst="rect">
            <a:avLst/>
          </a:prstGeom>
          <a:noFill/>
          <a:ln w="9525">
            <a:noFill/>
            <a:miter lim="800000"/>
            <a:headEnd/>
            <a:tailEnd/>
          </a:ln>
        </p:spPr>
        <p:txBody>
          <a:bodyPr wrap="square">
            <a:spAutoFit/>
          </a:bodyPr>
          <a:lstStyle/>
          <a:p>
            <a:r>
              <a:rPr lang="vi-VN" sz="2400" b="1" dirty="0"/>
              <a:t>2. Xử lý tình </a:t>
            </a:r>
            <a:r>
              <a:rPr lang="vi-VN" sz="2400" b="1" dirty="0" smtClean="0"/>
              <a:t>huống</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 name="Rectangle 1"/>
          <p:cNvSpPr/>
          <p:nvPr/>
        </p:nvSpPr>
        <p:spPr>
          <a:xfrm>
            <a:off x="990600" y="6106924"/>
            <a:ext cx="7086600" cy="446276"/>
          </a:xfrm>
          <a:prstGeom prst="rect">
            <a:avLst/>
          </a:prstGeom>
          <a:solidFill>
            <a:srgbClr val="FFC000"/>
          </a:solidFill>
          <a:ln>
            <a:solidFill>
              <a:schemeClr val="tx1"/>
            </a:solidFill>
          </a:ln>
        </p:spPr>
        <p:txBody>
          <a:bodyPr wrap="square">
            <a:spAutoFit/>
          </a:bodyPr>
          <a:lstStyle/>
          <a:p>
            <a:pPr indent="457200" algn="ctr">
              <a:lnSpc>
                <a:spcPct val="115000"/>
              </a:lnSpc>
              <a:spcBef>
                <a:spcPts val="600"/>
              </a:spcBef>
              <a:spcAft>
                <a:spcPts val="600"/>
              </a:spcAft>
            </a:pPr>
            <a:r>
              <a:rPr lang="vi-VN" sz="2000" dirty="0" smtClean="0">
                <a:latin typeface="Tahoma" panose="020B0604030504040204" pitchFamily="34" charset="0"/>
                <a:ea typeface="Tahoma" panose="020B0604030504040204" pitchFamily="34" charset="0"/>
                <a:cs typeface="Tahoma" panose="020B0604030504040204" pitchFamily="34" charset="0"/>
              </a:rPr>
              <a:t>Em </a:t>
            </a:r>
            <a:r>
              <a:rPr lang="vi-VN" sz="2000" dirty="0">
                <a:latin typeface="Tahoma" panose="020B0604030504040204" pitchFamily="34" charset="0"/>
                <a:ea typeface="Tahoma" panose="020B0604030504040204" pitchFamily="34" charset="0"/>
                <a:cs typeface="Tahoma" panose="020B0604030504040204" pitchFamily="34" charset="0"/>
              </a:rPr>
              <a:t>có tán thành ý kiến của 2 bạn không? Vì sao?</a:t>
            </a: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48702" y="3258988"/>
            <a:ext cx="4846596" cy="2510887"/>
          </a:xfrm>
          <a:prstGeom prst="rect">
            <a:avLst/>
          </a:prstGeom>
        </p:spPr>
      </p:pic>
      <p:sp>
        <p:nvSpPr>
          <p:cNvPr id="3" name="Oval Callout 2"/>
          <p:cNvSpPr/>
          <p:nvPr/>
        </p:nvSpPr>
        <p:spPr>
          <a:xfrm>
            <a:off x="129402" y="1295400"/>
            <a:ext cx="4290198" cy="1596265"/>
          </a:xfrm>
          <a:prstGeom prst="wedgeEllipseCallout">
            <a:avLst>
              <a:gd name="adj1" fmla="val 31182"/>
              <a:gd name="adj2" fmla="val 84972"/>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Khi </a:t>
            </a:r>
            <a:r>
              <a:rPr lang="vi-VN" i="1" dirty="0">
                <a:solidFill>
                  <a:srgbClr val="000099"/>
                </a:solidFill>
                <a:latin typeface="Tahoma" panose="020B0604030504040204" pitchFamily="34" charset="0"/>
                <a:ea typeface="Tahoma" panose="020B0604030504040204" pitchFamily="34" charset="0"/>
                <a:cs typeface="Tahoma" panose="020B0604030504040204" pitchFamily="34" charset="0"/>
              </a:rPr>
              <a:t>có tín hiệu đèn đỏ, chỉ các ô tô, xe máy phải dừng lại, còn đi xe đạp như chúng mình thì cứ vô tư</a:t>
            </a: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a:t>
            </a:r>
            <a:endParaRPr lang="en-US" dirty="0">
              <a:solidFill>
                <a:srgbClr val="000099"/>
              </a:solidFill>
            </a:endParaRPr>
          </a:p>
        </p:txBody>
      </p:sp>
      <p:sp>
        <p:nvSpPr>
          <p:cNvPr id="4" name="Rounded Rectangular Callout 3"/>
          <p:cNvSpPr/>
          <p:nvPr/>
        </p:nvSpPr>
        <p:spPr>
          <a:xfrm>
            <a:off x="5296437" y="1411401"/>
            <a:ext cx="3657600" cy="1480264"/>
          </a:xfrm>
          <a:prstGeom prst="wedgeRoundRectCallout">
            <a:avLst>
              <a:gd name="adj1" fmla="val -44982"/>
              <a:gd name="adj2" fmla="val 92081"/>
              <a:gd name="adj3" fmla="val 16667"/>
            </a:avLst>
          </a:prstGeom>
          <a:solidFill>
            <a:srgbClr val="92D05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99"/>
                </a:solidFill>
              </a:rPr>
              <a:t>  </a:t>
            </a:r>
            <a:r>
              <a:rPr lang="vi-VN" dirty="0" smtClean="0">
                <a:solidFill>
                  <a:srgbClr val="000099"/>
                </a:solidFill>
              </a:rPr>
              <a:t>Ừ </a:t>
            </a:r>
            <a:r>
              <a:rPr lang="vi-VN" dirty="0">
                <a:solidFill>
                  <a:srgbClr val="000099"/>
                </a:solidFill>
              </a:rPr>
              <a:t>đúng đấy, tớ cũng thỉnh thoảng vượt đèn đỏ nhưng có bị các chú công an giữ lại </a:t>
            </a:r>
            <a:r>
              <a:rPr lang="vi-VN" dirty="0" smtClean="0">
                <a:solidFill>
                  <a:srgbClr val="000099"/>
                </a:solidFill>
              </a:rPr>
              <a:t>đâu</a:t>
            </a:r>
            <a:r>
              <a:rPr lang="en-US" dirty="0" smtClean="0">
                <a:solidFill>
                  <a:srgbClr val="000099"/>
                </a:solidFill>
              </a:rPr>
              <a:t>.</a:t>
            </a:r>
            <a:endParaRPr lang="en-US" dirty="0">
              <a:solidFill>
                <a:srgbClr val="000099"/>
              </a:solidFill>
            </a:endParaRPr>
          </a:p>
        </p:txBody>
      </p:sp>
    </p:spTree>
    <p:extLst>
      <p:ext uri="{BB962C8B-B14F-4D97-AF65-F5344CB8AC3E}">
        <p14:creationId xmlns="" xmlns:p14="http://schemas.microsoft.com/office/powerpoint/2010/main" val="385941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headEnd/>
            <a:tailEnd/>
          </a:ln>
        </p:spPr>
        <p:txBody>
          <a:bodyPr/>
          <a:lstStyle/>
          <a:p>
            <a:fld id="{1931796A-22AA-4F23-AB40-B34B6D7B7DA2}" type="slidenum">
              <a:rPr lang="en-US" altLang="en-US"/>
              <a:pPr/>
              <a:t>75</a:t>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headEnd/>
            <a:tailEnd/>
          </a:ln>
        </p:spPr>
        <p:txBody>
          <a:bodyPr>
            <a:spAutoFit/>
          </a:bodyPr>
          <a:lstStyle/>
          <a:p>
            <a:pPr eaLnBrk="1" hangingPunct="1"/>
            <a:r>
              <a:rPr lang="en-US" altLang="en-US" sz="2400" b="1" i="1">
                <a:solidFill>
                  <a:srgbClr val="0000FF"/>
                </a:solidFill>
                <a:latin typeface="Tahoma" pitchFamily="34" charset="0"/>
                <a:cs typeface="Tahoma" pitchFamily="34" charset="0"/>
              </a:rPr>
              <a:t>PHỤ LỤC </a:t>
            </a: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headEnd/>
            <a:tailEnd/>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p>
        </p:txBody>
      </p:sp>
      <p:graphicFrame>
        <p:nvGraphicFramePr>
          <p:cNvPr id="7" name="Table 6"/>
          <p:cNvGraphicFramePr>
            <a:graphicFrameLocks noGrp="1"/>
          </p:cNvGraphicFramePr>
          <p:nvPr>
            <p:extLst>
              <p:ext uri="{D42A27DB-BD31-4B8C-83A1-F6EECF244321}">
                <p14:modId xmlns="" xmlns:p14="http://schemas.microsoft.com/office/powerpoint/2010/main" val="1058481944"/>
              </p:ext>
            </p:extLst>
          </p:nvPr>
        </p:nvGraphicFramePr>
        <p:xfrm>
          <a:off x="457200" y="1371600"/>
          <a:ext cx="8153400" cy="4805363"/>
        </p:xfrm>
        <a:graphic>
          <a:graphicData uri="http://schemas.openxmlformats.org/drawingml/2006/table">
            <a:tbl>
              <a:tblPr/>
              <a:tblGrid>
                <a:gridCol w="3581400">
                  <a:extLst>
                    <a:ext uri="{9D8B030D-6E8A-4147-A177-3AD203B41FA5}">
                      <a16:colId xmlns="" xmlns:a16="http://schemas.microsoft.com/office/drawing/2014/main" val="20000"/>
                    </a:ext>
                  </a:extLst>
                </a:gridCol>
                <a:gridCol w="4572000">
                  <a:extLst>
                    <a:ext uri="{9D8B030D-6E8A-4147-A177-3AD203B41FA5}">
                      <a16:colId xmlns="" xmlns:a16="http://schemas.microsoft.com/office/drawing/2014/main" val="20001"/>
                    </a:ext>
                  </a:extLst>
                </a:gridCol>
              </a:tblGrid>
              <a:tr h="685825">
                <a:tc>
                  <a:txBody>
                    <a:bodyPr/>
                    <a:lstStyle/>
                    <a:p>
                      <a:pPr algn="just">
                        <a:lnSpc>
                          <a:spcPct val="130000"/>
                        </a:lnSpc>
                        <a:spcBef>
                          <a:spcPts val="500"/>
                        </a:spcBef>
                        <a:spcAft>
                          <a:spcPts val="500"/>
                        </a:spcAft>
                        <a:tabLst>
                          <a:tab pos="270510" algn="l"/>
                        </a:tabLst>
                      </a:pPr>
                      <a:r>
                        <a:rPr lang="vi-VN" sz="1600" b="1" dirty="0">
                          <a:latin typeface="Tahoma" pitchFamily="34" charset="0"/>
                          <a:ea typeface="Times New Roman"/>
                          <a:cs typeface="Tahoma" pitchFamily="34" charset="0"/>
                        </a:rPr>
                        <a:t>1. Chính phủ</a:t>
                      </a:r>
                      <a:endParaRPr lang="en-US" sz="1600" b="1" dirty="0">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1" u="sng">
                          <a:solidFill>
                            <a:srgbClr val="00802A"/>
                          </a:solidFill>
                          <a:latin typeface="Tahoma" pitchFamily="34" charset="0"/>
                          <a:ea typeface="Times New Roman"/>
                          <a:cs typeface="Tahoma" pitchFamily="34" charset="0"/>
                          <a:hlinkClick r:id="rId2"/>
                        </a:rPr>
                        <a:t>www.chinhphu.vn/portal/page/portal/chinhphu/antoangiaothong</a:t>
                      </a:r>
                      <a:endParaRPr lang="en-US" sz="1600" b="1">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0"/>
                  </a:ext>
                </a:extLst>
              </a:tr>
              <a:tr h="685825">
                <a:tc>
                  <a:txBody>
                    <a:bodyPr/>
                    <a:lstStyle/>
                    <a:p>
                      <a:pPr algn="just">
                        <a:spcBef>
                          <a:spcPts val="500"/>
                        </a:spcBef>
                        <a:spcAft>
                          <a:spcPts val="500"/>
                        </a:spcAft>
                      </a:pPr>
                      <a:r>
                        <a:rPr lang="en-US" sz="1600" b="1" dirty="0">
                          <a:solidFill>
                            <a:schemeClr val="tx1"/>
                          </a:solidFill>
                          <a:latin typeface="Tahoma" pitchFamily="34" charset="0"/>
                          <a:ea typeface="Times New Roman"/>
                          <a:cs typeface="Tahoma" pitchFamily="34" charset="0"/>
                        </a:rPr>
                        <a:t>2. </a:t>
                      </a:r>
                      <a:r>
                        <a:rPr lang="en-US" sz="1600" b="1" dirty="0" err="1">
                          <a:solidFill>
                            <a:schemeClr val="tx1"/>
                          </a:solidFill>
                          <a:latin typeface="Tahoma" pitchFamily="34" charset="0"/>
                          <a:ea typeface="Times New Roman"/>
                          <a:cs typeface="Tahoma" pitchFamily="34" charset="0"/>
                        </a:rPr>
                        <a:t>Ủy</a:t>
                      </a:r>
                      <a:r>
                        <a:rPr lang="en-US" sz="1600" b="1" dirty="0">
                          <a:solidFill>
                            <a:schemeClr val="tx1"/>
                          </a:solidFill>
                          <a:latin typeface="Tahoma" pitchFamily="34" charset="0"/>
                          <a:ea typeface="Times New Roman"/>
                          <a:cs typeface="Tahoma" pitchFamily="34" charset="0"/>
                        </a:rPr>
                        <a:t> ban </a:t>
                      </a:r>
                      <a:r>
                        <a:rPr lang="en-US" sz="1600" b="1" dirty="0" err="1" smtClean="0">
                          <a:solidFill>
                            <a:schemeClr val="tx1"/>
                          </a:solidFill>
                          <a:latin typeface="Tahoma" pitchFamily="34" charset="0"/>
                          <a:ea typeface="Times New Roman"/>
                          <a:cs typeface="Tahoma" pitchFamily="34" charset="0"/>
                        </a:rPr>
                        <a:t>ATGTquốc</a:t>
                      </a:r>
                      <a:r>
                        <a:rPr lang="en-US" sz="1600" b="1" dirty="0" smtClean="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gia</a:t>
                      </a:r>
                      <a:endParaRPr lang="en-US" sz="1600" b="1"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3"/>
                        </a:rPr>
                        <a:t>http://antoangiaothong.gov.vn/</a:t>
                      </a:r>
                      <a:endParaRPr lang="en-US" sz="1600" b="1">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1"/>
                  </a:ext>
                </a:extLst>
              </a:tr>
              <a:tr h="587587">
                <a:tc>
                  <a:txBody>
                    <a:bodyPr/>
                    <a:lstStyle/>
                    <a:p>
                      <a:pPr algn="just">
                        <a:spcBef>
                          <a:spcPts val="500"/>
                        </a:spcBef>
                        <a:spcAft>
                          <a:spcPts val="500"/>
                        </a:spcAft>
                      </a:pPr>
                      <a:r>
                        <a:rPr lang="en-US" sz="1600" b="1" dirty="0">
                          <a:solidFill>
                            <a:schemeClr val="tx1"/>
                          </a:solidFill>
                          <a:latin typeface="Tahoma" pitchFamily="34" charset="0"/>
                          <a:ea typeface="Times New Roman"/>
                          <a:cs typeface="Tahoma" pitchFamily="34" charset="0"/>
                        </a:rPr>
                        <a:t>3. </a:t>
                      </a:r>
                      <a:r>
                        <a:rPr lang="en-US" sz="1600" b="1" dirty="0" err="1">
                          <a:solidFill>
                            <a:schemeClr val="tx1"/>
                          </a:solidFill>
                          <a:latin typeface="Tahoma" pitchFamily="34" charset="0"/>
                          <a:ea typeface="Times New Roman"/>
                          <a:cs typeface="Tahoma" pitchFamily="34" charset="0"/>
                        </a:rPr>
                        <a:t>Trang</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thông</a:t>
                      </a:r>
                      <a:r>
                        <a:rPr lang="en-US" sz="1600" b="1" dirty="0">
                          <a:solidFill>
                            <a:schemeClr val="tx1"/>
                          </a:solidFill>
                          <a:latin typeface="Tahoma" pitchFamily="34" charset="0"/>
                          <a:ea typeface="Times New Roman"/>
                          <a:cs typeface="Tahoma" pitchFamily="34" charset="0"/>
                        </a:rPr>
                        <a:t> tin </a:t>
                      </a:r>
                      <a:r>
                        <a:rPr lang="en-US" sz="1600" b="1" dirty="0" err="1">
                          <a:solidFill>
                            <a:schemeClr val="tx1"/>
                          </a:solidFill>
                          <a:latin typeface="Tahoma" pitchFamily="34" charset="0"/>
                          <a:ea typeface="Times New Roman"/>
                          <a:cs typeface="Tahoma" pitchFamily="34" charset="0"/>
                        </a:rPr>
                        <a:t>điện</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tử</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Bộ</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Giao</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thông</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vận</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tải</a:t>
                      </a:r>
                      <a:endParaRPr lang="en-US" sz="1600" b="1"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4"/>
                        </a:rPr>
                        <a:t>http://www.mt.gov.vn/</a:t>
                      </a:r>
                      <a:endParaRPr lang="en-US" sz="1600" b="1">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2"/>
                  </a:ext>
                </a:extLst>
              </a:tr>
              <a:tr h="853838">
                <a:tc>
                  <a:txBody>
                    <a:bodyPr/>
                    <a:lstStyle/>
                    <a:p>
                      <a:pPr algn="just">
                        <a:spcBef>
                          <a:spcPts val="500"/>
                        </a:spcBef>
                        <a:spcAft>
                          <a:spcPts val="500"/>
                        </a:spcAft>
                      </a:pPr>
                      <a:r>
                        <a:rPr lang="en-US" sz="1600" b="1" kern="1200" dirty="0">
                          <a:solidFill>
                            <a:schemeClr val="tx1"/>
                          </a:solidFill>
                          <a:latin typeface="Tahoma" pitchFamily="34" charset="0"/>
                          <a:ea typeface="Times New Roman"/>
                          <a:cs typeface="Tahoma" pitchFamily="34" charset="0"/>
                        </a:rPr>
                        <a:t>4</a:t>
                      </a:r>
                      <a:r>
                        <a:rPr lang="en-US" sz="1600" b="1" kern="1200" dirty="0" smtClean="0">
                          <a:solidFill>
                            <a:schemeClr val="tx1"/>
                          </a:solidFill>
                          <a:latin typeface="Tahoma" pitchFamily="34" charset="0"/>
                          <a:ea typeface="Times New Roman"/>
                          <a:cs typeface="Tahoma" pitchFamily="34" charset="0"/>
                        </a:rPr>
                        <a:t>. Trang</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thông</a:t>
                      </a:r>
                      <a:r>
                        <a:rPr lang="en-US" sz="1600" b="1" kern="1200" baseline="0" dirty="0" smtClean="0">
                          <a:solidFill>
                            <a:schemeClr val="tx1"/>
                          </a:solidFill>
                          <a:latin typeface="Tahoma" pitchFamily="34" charset="0"/>
                          <a:ea typeface="Times New Roman"/>
                          <a:cs typeface="Tahoma" pitchFamily="34" charset="0"/>
                        </a:rPr>
                        <a:t> tin </a:t>
                      </a:r>
                      <a:r>
                        <a:rPr lang="en-US" sz="1600" b="1" kern="1200" baseline="0" dirty="0" err="1" smtClean="0">
                          <a:solidFill>
                            <a:schemeClr val="tx1"/>
                          </a:solidFill>
                          <a:latin typeface="Tahoma" pitchFamily="34" charset="0"/>
                          <a:ea typeface="Times New Roman"/>
                          <a:cs typeface="Tahoma" pitchFamily="34" charset="0"/>
                        </a:rPr>
                        <a:t>của</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Tổng</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cục</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Cảnh</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sát</a:t>
                      </a:r>
                      <a:r>
                        <a:rPr lang="en-US" sz="1600" b="1" kern="1200" baseline="0" dirty="0" smtClean="0">
                          <a:solidFill>
                            <a:schemeClr val="tx1"/>
                          </a:solidFill>
                          <a:latin typeface="Tahoma" pitchFamily="34" charset="0"/>
                          <a:ea typeface="Times New Roman"/>
                          <a:cs typeface="Tahoma" pitchFamily="34" charset="0"/>
                        </a:rPr>
                        <a:t> QLHC </a:t>
                      </a:r>
                      <a:r>
                        <a:rPr lang="en-US" sz="1600" b="1" kern="1200" baseline="0" dirty="0" err="1" smtClean="0">
                          <a:solidFill>
                            <a:schemeClr val="tx1"/>
                          </a:solidFill>
                          <a:latin typeface="Tahoma" pitchFamily="34" charset="0"/>
                          <a:ea typeface="Times New Roman"/>
                          <a:cs typeface="Tahoma" pitchFamily="34" charset="0"/>
                        </a:rPr>
                        <a:t>về</a:t>
                      </a:r>
                      <a:r>
                        <a:rPr lang="en-US" sz="1600" b="1" kern="1200" baseline="0" dirty="0" smtClean="0">
                          <a:solidFill>
                            <a:schemeClr val="tx1"/>
                          </a:solidFill>
                          <a:latin typeface="Tahoma" pitchFamily="34" charset="0"/>
                          <a:ea typeface="Times New Roman"/>
                          <a:cs typeface="Tahoma" pitchFamily="34" charset="0"/>
                        </a:rPr>
                        <a:t> TT ATXH</a:t>
                      </a:r>
                      <a:endParaRPr lang="en-US" sz="1600" b="1" u="none" kern="1200"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itchFamily="34" charset="0"/>
                          <a:ea typeface="Times New Roman"/>
                          <a:cs typeface="Tahoma" pitchFamily="34" charset="0"/>
                          <a:hlinkClick r:id="rId5"/>
                        </a:rPr>
                        <a:t>http://canhsat–ttatxh.bocongan.gov.vn</a:t>
                      </a:r>
                      <a:r>
                        <a:rPr lang="en-US" sz="1600" b="1" u="sng" dirty="0" smtClean="0">
                          <a:solidFill>
                            <a:srgbClr val="0000FF"/>
                          </a:solidFill>
                          <a:latin typeface="Tahoma" pitchFamily="34" charset="0"/>
                          <a:ea typeface="Times New Roman"/>
                          <a:cs typeface="Tahoma" pitchFamily="34" charset="0"/>
                          <a:hlinkClick r:id="rId5"/>
                        </a:rPr>
                        <a:t>/</a:t>
                      </a:r>
                      <a:endParaRPr lang="en-US" sz="1600" b="1" u="sng" dirty="0" smtClean="0">
                        <a:solidFill>
                          <a:srgbClr val="0000FF"/>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3"/>
                  </a:ext>
                </a:extLst>
              </a:tr>
              <a:tr h="853838">
                <a:tc>
                  <a:txBody>
                    <a:bodyPr/>
                    <a:lstStyle/>
                    <a:p>
                      <a:pPr algn="just">
                        <a:spcBef>
                          <a:spcPts val="500"/>
                        </a:spcBef>
                        <a:spcAft>
                          <a:spcPts val="500"/>
                        </a:spcAft>
                      </a:pPr>
                      <a:r>
                        <a:rPr lang="en-US" sz="1600" b="1" kern="1200" dirty="0">
                          <a:solidFill>
                            <a:schemeClr val="tx1"/>
                          </a:solidFill>
                          <a:latin typeface="Tahoma" pitchFamily="34" charset="0"/>
                          <a:ea typeface="Times New Roman"/>
                          <a:cs typeface="Tahoma" pitchFamily="34" charset="0"/>
                        </a:rPr>
                        <a:t>5</a:t>
                      </a:r>
                      <a:r>
                        <a:rPr lang="en-US" sz="1600" b="1" kern="1200" dirty="0" smtClean="0">
                          <a:solidFill>
                            <a:schemeClr val="tx1"/>
                          </a:solidFill>
                          <a:latin typeface="Tahoma" pitchFamily="34" charset="0"/>
                          <a:ea typeface="Times New Roman"/>
                          <a:cs typeface="Tahoma" pitchFamily="34" charset="0"/>
                        </a:rPr>
                        <a:t>. </a:t>
                      </a:r>
                      <a:r>
                        <a:rPr lang="en-US" sz="1600" b="1" kern="1200" dirty="0" err="1" smtClean="0">
                          <a:solidFill>
                            <a:schemeClr val="tx1"/>
                          </a:solidFill>
                          <a:latin typeface="Tahoma" pitchFamily="34" charset="0"/>
                          <a:ea typeface="Times New Roman"/>
                          <a:cs typeface="Tahoma" pitchFamily="34" charset="0"/>
                        </a:rPr>
                        <a:t>Cục</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Cảnh</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sát</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giao</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thông</a:t>
                      </a:r>
                      <a:endParaRPr lang="en-US" sz="1600" b="1" kern="1200"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itchFamily="34" charset="0"/>
                          <a:ea typeface="Times New Roman"/>
                          <a:cs typeface="Tahoma" pitchFamily="34" charset="0"/>
                          <a:hlinkClick r:id="rId6"/>
                        </a:rPr>
                        <a:t>http://csgt.vn</a:t>
                      </a:r>
                      <a:endParaRPr lang="en-US" sz="1600" b="1" u="sng" kern="1200" dirty="0">
                        <a:solidFill>
                          <a:srgbClr val="0000FF"/>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4"/>
                  </a:ext>
                </a:extLst>
              </a:tr>
              <a:tr h="569225">
                <a:tc>
                  <a:txBody>
                    <a:bodyPr/>
                    <a:lstStyle/>
                    <a:p>
                      <a:pPr algn="just">
                        <a:spcBef>
                          <a:spcPts val="500"/>
                        </a:spcBef>
                        <a:spcAft>
                          <a:spcPts val="500"/>
                        </a:spcAft>
                      </a:pPr>
                      <a:r>
                        <a:rPr lang="en-US" sz="1600" b="1" kern="1200" dirty="0">
                          <a:solidFill>
                            <a:schemeClr val="tx1"/>
                          </a:solidFill>
                          <a:latin typeface="Tahoma" pitchFamily="34" charset="0"/>
                          <a:ea typeface="Times New Roman"/>
                          <a:cs typeface="Tahoma" pitchFamily="34" charset="0"/>
                        </a:rPr>
                        <a:t>6</a:t>
                      </a:r>
                      <a:r>
                        <a:rPr lang="en-US" sz="1600" b="1" kern="1200" dirty="0" smtClean="0">
                          <a:solidFill>
                            <a:schemeClr val="tx1"/>
                          </a:solidFill>
                          <a:latin typeface="Tahoma" pitchFamily="34" charset="0"/>
                          <a:ea typeface="Times New Roman"/>
                          <a:cs typeface="Tahoma" pitchFamily="34" charset="0"/>
                        </a:rPr>
                        <a:t>. </a:t>
                      </a:r>
                      <a:r>
                        <a:rPr lang="en-US" sz="1600" b="1" kern="1200" dirty="0" err="1" smtClean="0">
                          <a:solidFill>
                            <a:schemeClr val="tx1"/>
                          </a:solidFill>
                          <a:latin typeface="Tahoma" pitchFamily="34" charset="0"/>
                          <a:ea typeface="Times New Roman"/>
                          <a:cs typeface="Tahoma" pitchFamily="34" charset="0"/>
                        </a:rPr>
                        <a:t>Báo</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Giao</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thông</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vân</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tải</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điện</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tử</a:t>
                      </a:r>
                      <a:endParaRPr lang="en-US" sz="1600" b="1" kern="1200"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itchFamily="34" charset="0"/>
                          <a:ea typeface="Times New Roman"/>
                          <a:cs typeface="Tahoma" pitchFamily="34" charset="0"/>
                          <a:hlinkClick r:id="rId7"/>
                        </a:rPr>
                        <a:t>http://giaothongvantai.com.vn/</a:t>
                      </a:r>
                      <a:endParaRPr lang="en-US" sz="1600" b="1" dirty="0">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5"/>
                  </a:ext>
                </a:extLst>
              </a:tr>
              <a:tr h="569225">
                <a:tc>
                  <a:txBody>
                    <a:bodyPr/>
                    <a:lstStyle/>
                    <a:p>
                      <a:pPr algn="just">
                        <a:spcBef>
                          <a:spcPts val="500"/>
                        </a:spcBef>
                        <a:spcAft>
                          <a:spcPts val="500"/>
                        </a:spcAft>
                      </a:pPr>
                      <a:r>
                        <a:rPr lang="en-US" sz="1600" b="1" kern="1200" dirty="0">
                          <a:solidFill>
                            <a:schemeClr val="tx1"/>
                          </a:solidFill>
                          <a:latin typeface="Tahoma" pitchFamily="34" charset="0"/>
                          <a:ea typeface="Times New Roman"/>
                          <a:cs typeface="Tahoma" pitchFamily="34" charset="0"/>
                        </a:rPr>
                        <a:t>7. </a:t>
                      </a:r>
                      <a:r>
                        <a:rPr lang="en-US" sz="1600" b="1" kern="1200" dirty="0" err="1">
                          <a:solidFill>
                            <a:schemeClr val="tx1"/>
                          </a:solidFill>
                          <a:latin typeface="Tahoma" pitchFamily="34" charset="0"/>
                          <a:ea typeface="Times New Roman"/>
                          <a:cs typeface="Tahoma" pitchFamily="34" charset="0"/>
                        </a:rPr>
                        <a:t>Giao</a:t>
                      </a:r>
                      <a:r>
                        <a:rPr lang="en-US" sz="1600" b="1" kern="1200" dirty="0">
                          <a:solidFill>
                            <a:schemeClr val="tx1"/>
                          </a:solidFill>
                          <a:latin typeface="Tahoma" pitchFamily="34" charset="0"/>
                          <a:ea typeface="Times New Roman"/>
                          <a:cs typeface="Tahoma" pitchFamily="34" charset="0"/>
                        </a:rPr>
                        <a:t> </a:t>
                      </a:r>
                      <a:r>
                        <a:rPr lang="en-US" sz="1600" b="1" kern="1200" dirty="0" err="1">
                          <a:solidFill>
                            <a:schemeClr val="tx1"/>
                          </a:solidFill>
                          <a:latin typeface="Tahoma" pitchFamily="34" charset="0"/>
                          <a:ea typeface="Times New Roman"/>
                          <a:cs typeface="Tahoma" pitchFamily="34" charset="0"/>
                        </a:rPr>
                        <a:t>thông</a:t>
                      </a:r>
                      <a:r>
                        <a:rPr lang="en-US" sz="1600" b="1" kern="1200" dirty="0">
                          <a:solidFill>
                            <a:schemeClr val="tx1"/>
                          </a:solidFill>
                          <a:latin typeface="Tahoma" pitchFamily="34" charset="0"/>
                          <a:ea typeface="Times New Roman"/>
                          <a:cs typeface="Tahoma" pitchFamily="34" charset="0"/>
                        </a:rPr>
                        <a:t> </a:t>
                      </a:r>
                      <a:r>
                        <a:rPr lang="en-US" sz="1600" b="1" kern="1200" dirty="0" err="1">
                          <a:solidFill>
                            <a:schemeClr val="tx1"/>
                          </a:solidFill>
                          <a:latin typeface="Tahoma" pitchFamily="34" charset="0"/>
                          <a:ea typeface="Times New Roman"/>
                          <a:cs typeface="Tahoma" pitchFamily="34" charset="0"/>
                        </a:rPr>
                        <a:t>thông</a:t>
                      </a:r>
                      <a:r>
                        <a:rPr lang="en-US" sz="1600" b="1" kern="1200" dirty="0">
                          <a:solidFill>
                            <a:schemeClr val="tx1"/>
                          </a:solidFill>
                          <a:latin typeface="Tahoma" pitchFamily="34" charset="0"/>
                          <a:ea typeface="Times New Roman"/>
                          <a:cs typeface="Tahoma" pitchFamily="34" charset="0"/>
                        </a:rPr>
                        <a:t> minh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dirty="0">
                          <a:latin typeface="Tahoma" pitchFamily="34" charset="0"/>
                          <a:ea typeface="Times New Roman"/>
                          <a:cs typeface="Tahoma" pitchFamily="34" charset="0"/>
                        </a:rPr>
                        <a:t>http://gttm.go.vn/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154013" y="1162050"/>
            <a:ext cx="6629399" cy="3867150"/>
          </a:xfrm>
          <a:prstGeom prst="wedgeRoundRectCallout">
            <a:avLst>
              <a:gd name="adj1" fmla="val 58954"/>
              <a:gd name="adj2" fmla="val 18388"/>
              <a:gd name="adj3" fmla="val 16667"/>
            </a:avLst>
          </a:prstGeom>
          <a:solidFill>
            <a:srgbClr val="92D050"/>
          </a:solidFill>
          <a:ln w="25400">
            <a:noFill/>
            <a:miter lim="800000"/>
            <a:headEnd/>
            <a:tailEnd/>
          </a:ln>
        </p:spPr>
        <p:txBody>
          <a:bodyPr anchor="ctr"/>
          <a:lstStyle/>
          <a:p>
            <a:pPr marL="342900" indent="-342900" algn="just" eaLnBrk="1" hangingPunct="1">
              <a:lnSpc>
                <a:spcPct val="150000"/>
              </a:lnSpc>
              <a:buFont typeface="Arial" pitchFamily="34" charset="0"/>
              <a:buChar char="•"/>
              <a:defRPr/>
            </a:pPr>
            <a:r>
              <a:rPr lang="en-US" sz="2000" b="1" dirty="0">
                <a:solidFill>
                  <a:schemeClr val="tx1">
                    <a:lumMod val="95000"/>
                    <a:lumOff val="5000"/>
                  </a:schemeClr>
                </a:solidFill>
                <a:latin typeface="Calibri" pitchFamily="34" charset="0"/>
              </a:rPr>
              <a:t> </a:t>
            </a:r>
            <a:r>
              <a:rPr lang="en-US" sz="2400" b="1" dirty="0" err="1">
                <a:solidFill>
                  <a:schemeClr val="tx1">
                    <a:lumMod val="95000"/>
                    <a:lumOff val="5000"/>
                  </a:schemeClr>
                </a:solidFill>
                <a:latin typeface="Tahoma" pitchFamily="34" charset="0"/>
                <a:cs typeface="Tahoma" pitchFamily="34" charset="0"/>
              </a:rPr>
              <a:t>Hãy</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nghiêm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chỉnh</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chấp</a:t>
            </a:r>
            <a:r>
              <a:rPr lang="en-US" sz="2400" b="1" dirty="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hành</a:t>
            </a:r>
            <a:r>
              <a:rPr lang="en-US" sz="2400" b="1" dirty="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pháp</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luật</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về</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trật</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tự</a:t>
            </a:r>
            <a:r>
              <a:rPr lang="en-US" sz="2400" b="1" dirty="0" smtClean="0">
                <a:solidFill>
                  <a:schemeClr val="tx1">
                    <a:lumMod val="95000"/>
                    <a:lumOff val="5000"/>
                  </a:schemeClr>
                </a:solidFill>
                <a:latin typeface="Tahoma" pitchFamily="34" charset="0"/>
                <a:cs typeface="Tahoma" pitchFamily="34" charset="0"/>
              </a:rPr>
              <a:t> an </a:t>
            </a:r>
            <a:r>
              <a:rPr lang="en-US" sz="2400" b="1" dirty="0" err="1" smtClean="0">
                <a:solidFill>
                  <a:schemeClr val="tx1">
                    <a:lumMod val="95000"/>
                    <a:lumOff val="5000"/>
                  </a:schemeClr>
                </a:solidFill>
                <a:latin typeface="Tahoma" pitchFamily="34" charset="0"/>
                <a:cs typeface="Tahoma" pitchFamily="34" charset="0"/>
              </a:rPr>
              <a:t>toàn</a:t>
            </a:r>
            <a:r>
              <a:rPr lang="en-US" sz="2400" b="1" dirty="0" smtClean="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và</a:t>
            </a:r>
            <a:r>
              <a:rPr lang="en-US" sz="2400" b="1" dirty="0" smtClean="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luôn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chú</a:t>
            </a:r>
            <a:r>
              <a:rPr lang="en-US" sz="2400" b="1" dirty="0">
                <a:solidFill>
                  <a:schemeClr val="tx1">
                    <a:lumMod val="95000"/>
                    <a:lumOff val="5000"/>
                  </a:schemeClr>
                </a:solidFill>
                <a:latin typeface="Tahoma" pitchFamily="34" charset="0"/>
                <a:cs typeface="Tahoma" pitchFamily="34" charset="0"/>
              </a:rPr>
              <a:t> ý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khi</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a:t>
            </a:r>
          </a:p>
          <a:p>
            <a:pPr marL="342900" indent="-342900" algn="just" eaLnBrk="1" hangingPunct="1">
              <a:lnSpc>
                <a:spcPct val="150000"/>
              </a:lnSpc>
              <a:buFont typeface="Wingdings" pitchFamily="2" charset="2"/>
              <a:buChar char="§"/>
              <a:defRPr/>
            </a:pPr>
            <a:r>
              <a:rPr lang="en-US" sz="2400" b="1" dirty="0" err="1">
                <a:solidFill>
                  <a:schemeClr val="tx1">
                    <a:lumMod val="95000"/>
                    <a:lumOff val="5000"/>
                  </a:schemeClr>
                </a:solidFill>
                <a:latin typeface="Tahoma" pitchFamily="34" charset="0"/>
                <a:cs typeface="Tahoma" pitchFamily="34" charset="0"/>
              </a:rPr>
              <a:t>Chúc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các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bạn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những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tuyên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truyền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viên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xuất</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sắc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về</a:t>
            </a:r>
            <a:r>
              <a:rPr lang="en-US" sz="2400" b="1" dirty="0">
                <a:solidFill>
                  <a:schemeClr val="tx1">
                    <a:lumMod val="95000"/>
                    <a:lumOff val="5000"/>
                  </a:schemeClr>
                </a:solidFill>
                <a:latin typeface="Tahoma" pitchFamily="34" charset="0"/>
                <a:cs typeface="Tahoma" pitchFamily="34" charset="0"/>
              </a:rPr>
              <a:t> </a:t>
            </a:r>
            <a:r>
              <a:rPr lang="en-US" sz="2400" b="1" dirty="0" smtClean="0">
                <a:solidFill>
                  <a:schemeClr val="tx1">
                    <a:lumMod val="95000"/>
                    <a:lumOff val="5000"/>
                  </a:schemeClr>
                </a:solidFill>
                <a:latin typeface="Tahoma" pitchFamily="34" charset="0"/>
                <a:cs typeface="Tahoma" pitchFamily="34" charset="0"/>
              </a:rPr>
              <a:t>An </a:t>
            </a:r>
            <a:r>
              <a:rPr lang="en-US" sz="2400" b="1" dirty="0" err="1" smtClean="0">
                <a:solidFill>
                  <a:schemeClr val="tx1">
                    <a:lumMod val="95000"/>
                    <a:lumOff val="5000"/>
                  </a:schemeClr>
                </a:solidFill>
                <a:latin typeface="Tahoma" pitchFamily="34" charset="0"/>
                <a:cs typeface="Tahoma" pitchFamily="34" charset="0"/>
              </a:rPr>
              <a:t>toàn</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giao</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thông</a:t>
            </a:r>
            <a:r>
              <a:rPr lang="en-US" sz="2400" b="1" dirty="0" smtClean="0">
                <a:solidFill>
                  <a:schemeClr val="tx1">
                    <a:lumMod val="95000"/>
                    <a:lumOff val="5000"/>
                  </a:schemeClr>
                </a:solidFill>
                <a:latin typeface="Tahoma" pitchFamily="34" charset="0"/>
                <a:cs typeface="Tahoma" pitchFamily="34" charset="0"/>
              </a:rPr>
              <a:t>!</a:t>
            </a:r>
            <a:endParaRPr lang="en-US" sz="2400" b="1" dirty="0">
              <a:solidFill>
                <a:schemeClr val="tx1">
                  <a:lumMod val="95000"/>
                  <a:lumOff val="5000"/>
                </a:schemeClr>
              </a:solidFill>
              <a:latin typeface="Tahoma" pitchFamily="34" charset="0"/>
              <a:cs typeface="Tahoma" pitchFamily="34" charset="0"/>
            </a:endParaRPr>
          </a:p>
        </p:txBody>
      </p:sp>
      <p:sp>
        <p:nvSpPr>
          <p:cNvPr id="219138" name="Slide Number Placeholder 2"/>
          <p:cNvSpPr>
            <a:spLocks noGrp="1"/>
          </p:cNvSpPr>
          <p:nvPr>
            <p:ph type="sldNum" sz="quarter" idx="12"/>
          </p:nvPr>
        </p:nvSpPr>
        <p:spPr bwMode="auto">
          <a:noFill/>
          <a:ln>
            <a:miter lim="800000"/>
            <a:headEnd/>
            <a:tailEnd/>
          </a:ln>
        </p:spPr>
        <p:txBody>
          <a:bodyPr/>
          <a:lstStyle/>
          <a:p>
            <a:fld id="{5AC61106-F562-4F93-ADD1-A7BF3EE701F4}" type="slidenum">
              <a:rPr lang="en-US" altLang="en-US"/>
              <a:pPr/>
              <a:t>76</a:t>
            </a:fld>
            <a:endParaRPr lang="en-US" altLang="en-US"/>
          </a:p>
        </p:txBody>
      </p:sp>
      <p:sp>
        <p:nvSpPr>
          <p:cNvPr id="219139" name="TextBox 9"/>
          <p:cNvSpPr txBox="1">
            <a:spLocks noChangeArrowheads="1"/>
          </p:cNvSpPr>
          <p:nvPr/>
        </p:nvSpPr>
        <p:spPr bwMode="auto">
          <a:xfrm>
            <a:off x="1371600" y="71438"/>
            <a:ext cx="5029200" cy="461962"/>
          </a:xfrm>
          <a:prstGeom prst="rect">
            <a:avLst/>
          </a:prstGeom>
          <a:noFill/>
          <a:ln w="9525">
            <a:noFill/>
            <a:miter lim="800000"/>
            <a:headEnd/>
            <a:tailEnd/>
          </a:ln>
        </p:spPr>
        <p:txBody>
          <a:bodyPr>
            <a:spAutoFit/>
          </a:bodyPr>
          <a:lstStyle/>
          <a:p>
            <a:pPr eaLnBrk="1" hangingPunct="1"/>
            <a:r>
              <a:rPr lang="en-US" altLang="en-US" sz="2400" b="1">
                <a:solidFill>
                  <a:srgbClr val="0000FF"/>
                </a:solidFill>
                <a:latin typeface="Comic Sans MS" pitchFamily="66" charset="0"/>
              </a:rPr>
              <a:t>“Safety for Everyone”</a:t>
            </a:r>
          </a:p>
        </p:txBody>
      </p:sp>
      <p:grpSp>
        <p:nvGrpSpPr>
          <p:cNvPr id="219140" name="Group 5"/>
          <p:cNvGrpSpPr>
            <a:grpSpLocks/>
          </p:cNvGrpSpPr>
          <p:nvPr/>
        </p:nvGrpSpPr>
        <p:grpSpPr bwMode="auto">
          <a:xfrm>
            <a:off x="6781800" y="2286000"/>
            <a:ext cx="2362200" cy="3886200"/>
            <a:chOff x="6638925" y="2230438"/>
            <a:chExt cx="2362200" cy="3886200"/>
          </a:xfrm>
        </p:grpSpPr>
        <p:pic>
          <p:nvPicPr>
            <p:cNvPr id="219143" name="Picture 2"/>
            <p:cNvPicPr>
              <a:picLocks noChangeAspect="1" noChangeArrowheads="1"/>
            </p:cNvPicPr>
            <p:nvPr/>
          </p:nvPicPr>
          <p:blipFill rotWithShape="1">
            <a:blip r:embed="rId4" cstate="print"/>
            <a:srcRect l="3042" t="2323" r="2661" b="4419"/>
            <a:stretch/>
          </p:blipFill>
          <p:spPr bwMode="auto">
            <a:xfrm>
              <a:off x="6638925" y="2230438"/>
              <a:ext cx="2362200" cy="3886200"/>
            </a:xfrm>
            <a:prstGeom prst="rect">
              <a:avLst/>
            </a:prstGeom>
            <a:noFill/>
            <a:ln w="9525">
              <a:noFill/>
              <a:miter lim="800000"/>
              <a:headEnd/>
              <a:tailEnd/>
            </a:ln>
          </p:spPr>
        </p:pic>
        <p:sp>
          <p:nvSpPr>
            <p:cNvPr id="8" name="Rectangle 7"/>
            <p:cNvSpPr/>
            <p:nvPr/>
          </p:nvSpPr>
          <p:spPr>
            <a:xfrm>
              <a:off x="6640537" y="2230438"/>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0" name="TextBox 9"/>
          <p:cNvSpPr txBox="1"/>
          <p:nvPr/>
        </p:nvSpPr>
        <p:spPr>
          <a:xfrm>
            <a:off x="469900" y="5812632"/>
            <a:ext cx="7239000" cy="46196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eaLnBrk="1" hangingPunct="1">
              <a:defRPr/>
            </a:pPr>
            <a:r>
              <a:rPr lang="en-US" sz="2400" b="1" i="1" dirty="0">
                <a:solidFill>
                  <a:schemeClr val="tx1">
                    <a:lumMod val="95000"/>
                    <a:lumOff val="5000"/>
                  </a:schemeClr>
                </a:solidFill>
              </a:rPr>
              <a:t>Honda </a:t>
            </a:r>
            <a:r>
              <a:rPr lang="en-US" sz="2400" b="1" i="1" dirty="0" err="1">
                <a:solidFill>
                  <a:schemeClr val="tx1">
                    <a:lumMod val="95000"/>
                    <a:lumOff val="5000"/>
                  </a:schemeClr>
                </a:solidFill>
              </a:rPr>
              <a:t>Việt</a:t>
            </a:r>
            <a:r>
              <a:rPr lang="en-US" sz="2400" b="1" i="1" dirty="0">
                <a:solidFill>
                  <a:schemeClr val="tx1">
                    <a:lumMod val="95000"/>
                    <a:lumOff val="5000"/>
                  </a:schemeClr>
                </a:solidFill>
              </a:rPr>
              <a:t> Nam </a:t>
            </a:r>
            <a:r>
              <a:rPr lang="en-US" sz="2400" b="1" i="1" dirty="0" err="1">
                <a:solidFill>
                  <a:schemeClr val="tx1">
                    <a:lumMod val="95000"/>
                    <a:lumOff val="5000"/>
                  </a:schemeClr>
                </a:solidFill>
              </a:rPr>
              <a:t>hết</a:t>
            </a:r>
            <a:r>
              <a:rPr lang="en-US" sz="2400" b="1" i="1" dirty="0">
                <a:solidFill>
                  <a:schemeClr val="tx1">
                    <a:lumMod val="95000"/>
                    <a:lumOff val="5000"/>
                  </a:schemeClr>
                </a:solidFill>
              </a:rPr>
              <a:t> </a:t>
            </a:r>
            <a:r>
              <a:rPr lang="en-US" sz="2400" b="1" i="1" dirty="0" err="1">
                <a:solidFill>
                  <a:schemeClr val="tx1">
                    <a:lumMod val="95000"/>
                    <a:lumOff val="5000"/>
                  </a:schemeClr>
                </a:solidFill>
              </a:rPr>
              <a:t>lòng</a:t>
            </a:r>
            <a:r>
              <a:rPr lang="en-US" sz="2400" b="1" i="1" dirty="0">
                <a:solidFill>
                  <a:schemeClr val="tx1">
                    <a:lumMod val="95000"/>
                    <a:lumOff val="5000"/>
                  </a:schemeClr>
                </a:solidFill>
              </a:rPr>
              <a:t> </a:t>
            </a:r>
            <a:r>
              <a:rPr lang="en-US" sz="2400" b="1" i="1" dirty="0" err="1">
                <a:solidFill>
                  <a:schemeClr val="tx1">
                    <a:lumMod val="95000"/>
                    <a:lumOff val="5000"/>
                  </a:schemeClr>
                </a:solidFill>
              </a:rPr>
              <a:t>vì</a:t>
            </a:r>
            <a:r>
              <a:rPr lang="en-US" sz="2400" b="1" i="1" dirty="0">
                <a:solidFill>
                  <a:schemeClr val="tx1">
                    <a:lumMod val="95000"/>
                    <a:lumOff val="5000"/>
                  </a:schemeClr>
                </a:solidFill>
              </a:rPr>
              <a:t> </a:t>
            </a:r>
            <a:r>
              <a:rPr lang="en-US" sz="2400" b="1" i="1" dirty="0" err="1">
                <a:solidFill>
                  <a:schemeClr val="tx1">
                    <a:lumMod val="95000"/>
                    <a:lumOff val="5000"/>
                  </a:schemeClr>
                </a:solidFill>
              </a:rPr>
              <a:t>sự</a:t>
            </a:r>
            <a:r>
              <a:rPr lang="en-US" sz="2400" b="1" i="1" dirty="0">
                <a:solidFill>
                  <a:schemeClr val="tx1">
                    <a:lumMod val="95000"/>
                    <a:lumOff val="5000"/>
                  </a:schemeClr>
                </a:solidFill>
              </a:rPr>
              <a:t> an </a:t>
            </a:r>
            <a:r>
              <a:rPr lang="en-US" sz="2400" b="1" i="1" dirty="0" err="1">
                <a:solidFill>
                  <a:schemeClr val="tx1">
                    <a:lumMod val="95000"/>
                    <a:lumOff val="5000"/>
                  </a:schemeClr>
                </a:solidFill>
              </a:rPr>
              <a:t>toàn</a:t>
            </a:r>
            <a:r>
              <a:rPr lang="en-US" sz="2400" b="1" i="1" dirty="0">
                <a:solidFill>
                  <a:schemeClr val="tx1">
                    <a:lumMod val="95000"/>
                    <a:lumOff val="5000"/>
                  </a:schemeClr>
                </a:solidFill>
              </a:rPr>
              <a:t> </a:t>
            </a:r>
            <a:r>
              <a:rPr lang="en-US" sz="2400" b="1" i="1" dirty="0" err="1">
                <a:solidFill>
                  <a:schemeClr val="tx1">
                    <a:lumMod val="95000"/>
                    <a:lumOff val="5000"/>
                  </a:schemeClr>
                </a:solidFill>
              </a:rPr>
              <a:t>của</a:t>
            </a:r>
            <a:r>
              <a:rPr lang="en-US" sz="2400" b="1" i="1" dirty="0">
                <a:solidFill>
                  <a:schemeClr val="tx1">
                    <a:lumMod val="95000"/>
                    <a:lumOff val="5000"/>
                  </a:schemeClr>
                </a:solidFill>
              </a:rPr>
              <a:t> </a:t>
            </a:r>
            <a:r>
              <a:rPr lang="en-US" sz="2400" b="1" i="1" dirty="0" err="1">
                <a:solidFill>
                  <a:schemeClr val="tx1">
                    <a:lumMod val="95000"/>
                    <a:lumOff val="5000"/>
                  </a:schemeClr>
                </a:solidFill>
              </a:rPr>
              <a:t>bạn</a:t>
            </a:r>
            <a:r>
              <a:rPr lang="en-US" sz="2400" b="1" i="1" dirty="0">
                <a:solidFill>
                  <a:schemeClr val="tx1">
                    <a:lumMod val="95000"/>
                    <a:lumOff val="5000"/>
                  </a:schemeClr>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xfrm>
            <a:off x="674425" y="6529184"/>
            <a:ext cx="3059374" cy="365125"/>
          </a:xfrm>
          <a:noFill/>
          <a:ln>
            <a:miter lim="800000"/>
            <a:headEnd/>
            <a:tailEnd/>
          </a:ln>
        </p:spPr>
        <p:txBody>
          <a:bodyPr/>
          <a:lstStyle/>
          <a:p>
            <a:pPr algn="ctr"/>
            <a:r>
              <a:rPr lang="en-US" sz="1400" i="1" dirty="0" err="1">
                <a:solidFill>
                  <a:schemeClr val="tx1"/>
                </a:solidFill>
                <a:latin typeface="Arial" charset="0"/>
              </a:rPr>
              <a:t>Nguồn</a:t>
            </a:r>
            <a:r>
              <a:rPr lang="en-US" sz="1400" i="1" dirty="0">
                <a:solidFill>
                  <a:schemeClr val="tx1"/>
                </a:solidFill>
                <a:latin typeface="Arial" charset="0"/>
              </a:rPr>
              <a:t>: </a:t>
            </a:r>
            <a:r>
              <a:rPr lang="en-US" sz="1400" i="1" dirty="0" smtClean="0">
                <a:solidFill>
                  <a:schemeClr val="tx1"/>
                </a:solidFill>
                <a:latin typeface="Arial" charset="0"/>
              </a:rPr>
              <a:t>thogioisao.info</a:t>
            </a:r>
            <a:endParaRPr lang="en-US" sz="1400" i="1" dirty="0">
              <a:solidFill>
                <a:schemeClr val="tx1"/>
              </a:solidFill>
              <a:latin typeface="Arial" charset="0"/>
            </a:endParaRPr>
          </a:p>
        </p:txBody>
      </p:sp>
      <p:sp>
        <p:nvSpPr>
          <p:cNvPr id="31748" name="TextBox 7"/>
          <p:cNvSpPr txBox="1">
            <a:spLocks noChangeArrowheads="1"/>
          </p:cNvSpPr>
          <p:nvPr/>
        </p:nvSpPr>
        <p:spPr bwMode="auto">
          <a:xfrm>
            <a:off x="5202036" y="6577461"/>
            <a:ext cx="3059373" cy="307777"/>
          </a:xfrm>
          <a:prstGeom prst="rect">
            <a:avLst/>
          </a:prstGeom>
          <a:noFill/>
          <a:ln w="9525">
            <a:noFill/>
            <a:miter lim="800000"/>
            <a:headEnd/>
            <a:tailEnd/>
          </a:ln>
        </p:spPr>
        <p:txBody>
          <a:bodyPr wrap="square">
            <a:spAutoFit/>
          </a:bodyPr>
          <a:lstStyle/>
          <a:p>
            <a:pPr algn="ctr"/>
            <a:r>
              <a:rPr lang="en-US" sz="1400" i="1" dirty="0" err="1"/>
              <a:t>Nguồn</a:t>
            </a:r>
            <a:r>
              <a:rPr lang="en-US" sz="1400" i="1" dirty="0"/>
              <a:t>: </a:t>
            </a:r>
            <a:r>
              <a:rPr lang="en-US" sz="1400" i="1" dirty="0" err="1" smtClean="0"/>
              <a:t>Tôi</a:t>
            </a:r>
            <a:r>
              <a:rPr lang="en-US" sz="1400" i="1" dirty="0" smtClean="0"/>
              <a:t> </a:t>
            </a:r>
            <a:r>
              <a:rPr lang="en-US" sz="1400" i="1" dirty="0" err="1" smtClean="0"/>
              <a:t>yêu</a:t>
            </a:r>
            <a:r>
              <a:rPr lang="en-US" sz="1400" i="1" dirty="0" smtClean="0"/>
              <a:t> </a:t>
            </a:r>
            <a:r>
              <a:rPr lang="en-US" sz="1400" i="1" dirty="0" err="1" smtClean="0"/>
              <a:t>Việt</a:t>
            </a:r>
            <a:r>
              <a:rPr lang="en-US" sz="1400" i="1" dirty="0" smtClean="0"/>
              <a:t> Nam</a:t>
            </a:r>
            <a:endParaRPr lang="en-US" sz="1400" dirty="0"/>
          </a:p>
        </p:txBody>
      </p:sp>
      <p:sp>
        <p:nvSpPr>
          <p:cNvPr id="2" name="TextBox 10"/>
          <p:cNvSpPr txBox="1">
            <a:spLocks noChangeArrowheads="1"/>
          </p:cNvSpPr>
          <p:nvPr/>
        </p:nvSpPr>
        <p:spPr bwMode="auto">
          <a:xfrm>
            <a:off x="5176636" y="4645223"/>
            <a:ext cx="3052964" cy="307777"/>
          </a:xfrm>
          <a:prstGeom prst="rect">
            <a:avLst/>
          </a:prstGeom>
          <a:noFill/>
          <a:ln w="9525">
            <a:noFill/>
            <a:miter lim="800000"/>
            <a:headEnd/>
            <a:tailEnd/>
          </a:ln>
        </p:spPr>
        <p:txBody>
          <a:bodyPr wrap="square">
            <a:spAutoFit/>
          </a:bodyPr>
          <a:lstStyle/>
          <a:p>
            <a:pPr algn="ctr"/>
            <a:r>
              <a:rPr lang="en-US" sz="1400" i="1" dirty="0" err="1"/>
              <a:t>Nguồn</a:t>
            </a:r>
            <a:r>
              <a:rPr lang="en-US" sz="1400" i="1" dirty="0"/>
              <a:t>: dantri.com.vn</a:t>
            </a:r>
            <a:endParaRPr lang="en-US" sz="1400" dirty="0"/>
          </a:p>
        </p:txBody>
      </p:sp>
      <p:sp>
        <p:nvSpPr>
          <p:cNvPr id="10" name="Title 2"/>
          <p:cNvSpPr txBox="1">
            <a:spLocks/>
          </p:cNvSpPr>
          <p:nvPr/>
        </p:nvSpPr>
        <p:spPr bwMode="auto">
          <a:xfrm>
            <a:off x="228600" y="609600"/>
            <a:ext cx="8153400" cy="381000"/>
          </a:xfrm>
          <a:prstGeom prst="rect">
            <a:avLst/>
          </a:prstGeom>
          <a:noFill/>
          <a:ln w="9525">
            <a:noFill/>
            <a:miter lim="800000"/>
            <a:headEnd/>
            <a:tailEnd/>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a:latin typeface="Tahoma" panose="020B0604030504040204" pitchFamily="34" charset="0"/>
                <a:ea typeface="Tahoma" panose="020B0604030504040204" pitchFamily="34" charset="0"/>
                <a:cs typeface="Tahoma" panose="020B0604030504040204" pitchFamily="34" charset="0"/>
              </a:rPr>
              <a:t>. Các hành vi biểu hiện văn hóa giao thông</a:t>
            </a:r>
            <a:r>
              <a:rPr lang="en-US" sz="2200" b="1" dirty="0">
                <a:latin typeface="Tahoma" panose="020B0604030504040204" pitchFamily="34" charset="0"/>
                <a:ea typeface="Tahoma" panose="020B0604030504040204" pitchFamily="34" charset="0"/>
                <a:cs typeface="Tahoma" panose="020B0604030504040204" pitchFamily="34" charset="0"/>
              </a:rPr>
              <a:t>:</a:t>
            </a:r>
          </a:p>
        </p:txBody>
      </p:sp>
      <p:sp>
        <p:nvSpPr>
          <p:cNvPr id="3" name="Rectangle 2"/>
          <p:cNvSpPr/>
          <p:nvPr/>
        </p:nvSpPr>
        <p:spPr>
          <a:xfrm>
            <a:off x="228600" y="990600"/>
            <a:ext cx="8763000" cy="430887"/>
          </a:xfrm>
          <a:prstGeom prst="rect">
            <a:avLst/>
          </a:prstGeom>
        </p:spPr>
        <p:txBody>
          <a:bodyPr wrap="square">
            <a:spAutoFit/>
          </a:bodyPr>
          <a:lstStyle/>
          <a:p>
            <a:r>
              <a:rPr lang="en-US" sz="2200" b="1" dirty="0">
                <a:solidFill>
                  <a:srgbClr val="1F497D">
                    <a:lumMod val="75000"/>
                  </a:srgbClr>
                </a:solidFill>
                <a:latin typeface="Tahoma" pitchFamily="34" charset="0"/>
                <a:cs typeface="Tahoma" pitchFamily="34" charset="0"/>
              </a:rPr>
              <a:t>Q</a:t>
            </a:r>
            <a:r>
              <a:rPr lang="vi-VN" sz="2200" b="1" dirty="0" smtClean="0">
                <a:solidFill>
                  <a:srgbClr val="1F497D">
                    <a:lumMod val="75000"/>
                  </a:srgbClr>
                </a:solidFill>
                <a:latin typeface="Tahoma" pitchFamily="34" charset="0"/>
                <a:cs typeface="Tahoma" pitchFamily="34" charset="0"/>
              </a:rPr>
              <a:t>uan </a:t>
            </a:r>
            <a:r>
              <a:rPr lang="vi-VN" sz="2200" b="1" dirty="0">
                <a:solidFill>
                  <a:srgbClr val="1F497D">
                    <a:lumMod val="75000"/>
                  </a:srgbClr>
                </a:solidFill>
                <a:latin typeface="Tahoma" pitchFamily="34" charset="0"/>
                <a:cs typeface="Tahoma" pitchFamily="34" charset="0"/>
              </a:rPr>
              <a:t>sát </a:t>
            </a:r>
            <a:r>
              <a:rPr lang="en-US" sz="2200" b="1" dirty="0" smtClean="0">
                <a:solidFill>
                  <a:srgbClr val="1F497D">
                    <a:lumMod val="75000"/>
                  </a:srgbClr>
                </a:solidFill>
                <a:latin typeface="Tahoma" pitchFamily="34" charset="0"/>
                <a:cs typeface="Tahoma" pitchFamily="34" charset="0"/>
              </a:rPr>
              <a:t>video </a:t>
            </a:r>
            <a:r>
              <a:rPr lang="en-US" sz="2200" b="1" dirty="0" err="1" smtClean="0">
                <a:solidFill>
                  <a:srgbClr val="1F497D">
                    <a:lumMod val="75000"/>
                  </a:srgbClr>
                </a:solidFill>
                <a:latin typeface="Tahoma" pitchFamily="34" charset="0"/>
                <a:cs typeface="Tahoma" pitchFamily="34" charset="0"/>
              </a:rPr>
              <a:t>và</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các</a:t>
            </a:r>
            <a:r>
              <a:rPr lang="en-US" sz="2200" b="1" dirty="0" smtClean="0">
                <a:solidFill>
                  <a:srgbClr val="1F497D">
                    <a:lumMod val="75000"/>
                  </a:srgbClr>
                </a:solidFill>
                <a:latin typeface="Tahoma" pitchFamily="34" charset="0"/>
                <a:cs typeface="Tahoma" pitchFamily="34" charset="0"/>
              </a:rPr>
              <a:t> </a:t>
            </a:r>
            <a:r>
              <a:rPr lang="vi-VN" sz="2200" b="1" dirty="0" smtClean="0">
                <a:solidFill>
                  <a:srgbClr val="1F497D">
                    <a:lumMod val="75000"/>
                  </a:srgbClr>
                </a:solidFill>
                <a:latin typeface="Tahoma" pitchFamily="34" charset="0"/>
                <a:cs typeface="Tahoma" pitchFamily="34" charset="0"/>
              </a:rPr>
              <a:t>hình ảnh</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sau</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đây</a:t>
            </a:r>
            <a:r>
              <a:rPr lang="en-US" sz="2200" b="1" dirty="0" smtClean="0">
                <a:solidFill>
                  <a:srgbClr val="1F497D">
                    <a:lumMod val="75000"/>
                  </a:srgbClr>
                </a:solidFill>
                <a:latin typeface="Tahoma" pitchFamily="34" charset="0"/>
                <a:cs typeface="Tahoma" pitchFamily="34" charset="0"/>
              </a:rPr>
              <a:t>,</a:t>
            </a:r>
            <a:r>
              <a:rPr lang="vi-VN" sz="2200" b="1" dirty="0" smtClean="0">
                <a:solidFill>
                  <a:srgbClr val="1F497D">
                    <a:lumMod val="75000"/>
                  </a:srgbClr>
                </a:solidFill>
                <a:latin typeface="Tahoma" pitchFamily="34" charset="0"/>
                <a:cs typeface="Tahoma" pitchFamily="34" charset="0"/>
              </a:rPr>
              <a:t> </a:t>
            </a:r>
            <a:r>
              <a:rPr lang="vi-VN" sz="2200" b="1" dirty="0">
                <a:solidFill>
                  <a:srgbClr val="1F497D">
                    <a:lumMod val="75000"/>
                  </a:srgbClr>
                </a:solidFill>
                <a:latin typeface="Tahoma" pitchFamily="34" charset="0"/>
                <a:cs typeface="Tahoma" pitchFamily="34" charset="0"/>
              </a:rPr>
              <a:t>hãy:</a:t>
            </a:r>
            <a:endParaRPr lang="en-US" sz="2200" b="1" dirty="0">
              <a:solidFill>
                <a:srgbClr val="1F497D">
                  <a:lumMod val="75000"/>
                </a:srgbClr>
              </a:solidFill>
              <a:latin typeface="Tahoma" pitchFamily="34" charset="0"/>
              <a:cs typeface="Tahoma" pitchFamily="34" charset="0"/>
            </a:endParaRPr>
          </a:p>
        </p:txBody>
      </p:sp>
      <p:pic>
        <p:nvPicPr>
          <p:cNvPr id="12" name="Picture 11" descr="img20170411141421254-ef8bd.jpg"/>
          <p:cNvPicPr/>
          <p:nvPr/>
        </p:nvPicPr>
        <p:blipFill>
          <a:blip r:embed="rId2" cstate="print"/>
          <a:stretch>
            <a:fillRect/>
          </a:stretch>
        </p:blipFill>
        <p:spPr>
          <a:xfrm>
            <a:off x="5443356" y="3020762"/>
            <a:ext cx="2786243" cy="1652288"/>
          </a:xfrm>
          <a:prstGeom prst="rect">
            <a:avLst/>
          </a:prstGeom>
        </p:spPr>
      </p:pic>
      <p:sp>
        <p:nvSpPr>
          <p:cNvPr id="13" name="Rectangle 12"/>
          <p:cNvSpPr/>
          <p:nvPr/>
        </p:nvSpPr>
        <p:spPr>
          <a:xfrm>
            <a:off x="304800" y="1447800"/>
            <a:ext cx="8686800" cy="1231106"/>
          </a:xfrm>
          <a:prstGeom prst="rect">
            <a:avLst/>
          </a:prstGeom>
          <a:ln>
            <a:solidFill>
              <a:srgbClr val="800000"/>
            </a:solidFill>
          </a:ln>
        </p:spPr>
        <p:txBody>
          <a:bodyPr wrap="square">
            <a:spAutoFit/>
          </a:bodyPr>
          <a:lstStyle/>
          <a:p>
            <a:pPr marL="457200" indent="-457200" algn="just">
              <a:lnSpc>
                <a:spcPct val="115000"/>
              </a:lnSpc>
              <a:spcBef>
                <a:spcPts val="600"/>
              </a:spcBef>
              <a:spcAft>
                <a:spcPts val="0"/>
              </a:spcAft>
              <a:buFont typeface="+mj-lt"/>
              <a:buAutoNum type="alphaLcParenR"/>
            </a:pPr>
            <a:r>
              <a:rPr lang="vi-VN" sz="2000" dirty="0" smtClean="0">
                <a:solidFill>
                  <a:srgbClr val="1F497D">
                    <a:lumMod val="75000"/>
                  </a:srgbClr>
                </a:solidFill>
                <a:latin typeface="Tahoma" pitchFamily="34" charset="0"/>
                <a:cs typeface="Tahoma" pitchFamily="34" charset="0"/>
              </a:rPr>
              <a:t>Nhận </a:t>
            </a:r>
            <a:r>
              <a:rPr lang="vi-VN" sz="2000" dirty="0">
                <a:solidFill>
                  <a:srgbClr val="1F497D">
                    <a:lumMod val="75000"/>
                  </a:srgbClr>
                </a:solidFill>
                <a:latin typeface="Tahoma" pitchFamily="34" charset="0"/>
                <a:cs typeface="Tahoma" pitchFamily="34" charset="0"/>
              </a:rPr>
              <a:t>xét những hành vi tham gia giao thông của các bạn trong ảnh.</a:t>
            </a:r>
            <a:endParaRPr lang="en-US" sz="2000" dirty="0">
              <a:solidFill>
                <a:srgbClr val="1F497D">
                  <a:lumMod val="75000"/>
                </a:srgbClr>
              </a:solidFill>
              <a:latin typeface="Tahoma" pitchFamily="34" charset="0"/>
              <a:cs typeface="Tahoma" pitchFamily="34" charset="0"/>
            </a:endParaRPr>
          </a:p>
          <a:p>
            <a:pPr marL="457200" indent="-457200" algn="just">
              <a:lnSpc>
                <a:spcPct val="115000"/>
              </a:lnSpc>
              <a:spcBef>
                <a:spcPts val="600"/>
              </a:spcBef>
              <a:spcAft>
                <a:spcPts val="0"/>
              </a:spcAft>
              <a:buFont typeface="+mj-lt"/>
              <a:buAutoNum type="alphaLcParenR"/>
            </a:pPr>
            <a:r>
              <a:rPr lang="en-US" sz="2000" dirty="0" smtClean="0">
                <a:solidFill>
                  <a:srgbClr val="1F497D">
                    <a:lumMod val="75000"/>
                  </a:srgbClr>
                </a:solidFill>
                <a:latin typeface="Tahoma" pitchFamily="34" charset="0"/>
                <a:cs typeface="Tahoma" pitchFamily="34" charset="0"/>
              </a:rPr>
              <a:t>Cho </a:t>
            </a:r>
            <a:r>
              <a:rPr lang="en-US" sz="2000" dirty="0" err="1" smtClean="0">
                <a:solidFill>
                  <a:srgbClr val="1F497D">
                    <a:lumMod val="75000"/>
                  </a:srgbClr>
                </a:solidFill>
                <a:latin typeface="Tahoma" pitchFamily="34" charset="0"/>
                <a:cs typeface="Tahoma" pitchFamily="34" charset="0"/>
              </a:rPr>
              <a:t>biết</a:t>
            </a:r>
            <a:r>
              <a:rPr lang="en-US" sz="2000" dirty="0" smtClean="0">
                <a:solidFill>
                  <a:srgbClr val="1F497D">
                    <a:lumMod val="75000"/>
                  </a:srgbClr>
                </a:solidFill>
                <a:latin typeface="Tahoma" pitchFamily="34" charset="0"/>
                <a:cs typeface="Tahoma" pitchFamily="34" charset="0"/>
              </a:rPr>
              <a:t> e</a:t>
            </a:r>
            <a:r>
              <a:rPr lang="vi-VN" sz="2000" dirty="0" smtClean="0">
                <a:solidFill>
                  <a:srgbClr val="1F497D">
                    <a:lumMod val="75000"/>
                  </a:srgbClr>
                </a:solidFill>
                <a:latin typeface="Tahoma" pitchFamily="34" charset="0"/>
                <a:cs typeface="Tahoma" pitchFamily="34" charset="0"/>
              </a:rPr>
              <a:t>m </a:t>
            </a:r>
            <a:r>
              <a:rPr lang="vi-VN" sz="2000" dirty="0">
                <a:solidFill>
                  <a:srgbClr val="1F497D">
                    <a:lumMod val="75000"/>
                  </a:srgbClr>
                </a:solidFill>
                <a:latin typeface="Tahoma" pitchFamily="34" charset="0"/>
                <a:cs typeface="Tahoma" pitchFamily="34" charset="0"/>
              </a:rPr>
              <a:t>đồng </a:t>
            </a:r>
            <a:r>
              <a:rPr lang="en-US" sz="2000" dirty="0" err="1">
                <a:solidFill>
                  <a:srgbClr val="1F497D">
                    <a:lumMod val="75000"/>
                  </a:srgbClr>
                </a:solidFill>
                <a:latin typeface="Tahoma" pitchFamily="34" charset="0"/>
                <a:cs typeface="Tahoma" pitchFamily="34" charset="0"/>
              </a:rPr>
              <a:t>tình</a:t>
            </a:r>
            <a:r>
              <a:rPr lang="vi-VN" sz="2000" dirty="0" smtClean="0">
                <a:solidFill>
                  <a:srgbClr val="1F497D">
                    <a:lumMod val="75000"/>
                  </a:srgbClr>
                </a:solidFill>
                <a:latin typeface="Tahoma" pitchFamily="34" charset="0"/>
                <a:cs typeface="Tahoma" pitchFamily="34" charset="0"/>
              </a:rPr>
              <a:t> </a:t>
            </a:r>
            <a:r>
              <a:rPr lang="vi-VN" sz="2000" dirty="0">
                <a:solidFill>
                  <a:srgbClr val="1F497D">
                    <a:lumMod val="75000"/>
                  </a:srgbClr>
                </a:solidFill>
                <a:latin typeface="Tahoma" pitchFamily="34" charset="0"/>
                <a:cs typeface="Tahoma" pitchFamily="34" charset="0"/>
              </a:rPr>
              <a:t>hay </a:t>
            </a:r>
            <a:r>
              <a:rPr lang="vi-VN" sz="2000" dirty="0" smtClean="0">
                <a:solidFill>
                  <a:srgbClr val="1F497D">
                    <a:lumMod val="75000"/>
                  </a:srgbClr>
                </a:solidFill>
                <a:latin typeface="Tahoma" pitchFamily="34" charset="0"/>
                <a:cs typeface="Tahoma" pitchFamily="34" charset="0"/>
              </a:rPr>
              <a:t>không</a:t>
            </a:r>
            <a:r>
              <a:rPr lang="en-US" sz="2000" dirty="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đồng</a:t>
            </a:r>
            <a:r>
              <a:rPr lang="en-US" sz="2000" dirty="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tình</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với</a:t>
            </a:r>
            <a:r>
              <a:rPr lang="vi-VN" sz="2000" dirty="0" smtClean="0">
                <a:solidFill>
                  <a:srgbClr val="1F497D">
                    <a:lumMod val="75000"/>
                  </a:srgbClr>
                </a:solidFill>
                <a:latin typeface="Tahoma" pitchFamily="34" charset="0"/>
                <a:cs typeface="Tahoma" pitchFamily="34" charset="0"/>
              </a:rPr>
              <a:t> </a:t>
            </a:r>
            <a:r>
              <a:rPr lang="vi-VN" sz="2000" dirty="0">
                <a:solidFill>
                  <a:srgbClr val="1F497D">
                    <a:lumMod val="75000"/>
                  </a:srgbClr>
                </a:solidFill>
                <a:latin typeface="Tahoma" pitchFamily="34" charset="0"/>
                <a:cs typeface="Tahoma" pitchFamily="34" charset="0"/>
              </a:rPr>
              <a:t>những hành vi nào trong bảng </a:t>
            </a:r>
            <a:r>
              <a:rPr lang="vi-VN" sz="2000" dirty="0" smtClean="0">
                <a:solidFill>
                  <a:srgbClr val="1F497D">
                    <a:lumMod val="75000"/>
                  </a:srgbClr>
                </a:solidFill>
                <a:latin typeface="Tahoma" pitchFamily="34" charset="0"/>
                <a:cs typeface="Tahoma" pitchFamily="34" charset="0"/>
              </a:rPr>
              <a:t>dưới</a:t>
            </a:r>
            <a:r>
              <a:rPr lang="en-US" sz="2000" dirty="0" smtClean="0">
                <a:solidFill>
                  <a:srgbClr val="1F497D">
                    <a:lumMod val="75000"/>
                  </a:srgbClr>
                </a:solidFill>
                <a:latin typeface="Tahoma" pitchFamily="34" charset="0"/>
                <a:cs typeface="Tahoma" pitchFamily="34" charset="0"/>
              </a:rPr>
              <a:t> </a:t>
            </a:r>
            <a:r>
              <a:rPr lang="vi-VN" sz="2000" dirty="0" smtClean="0">
                <a:solidFill>
                  <a:srgbClr val="1F497D">
                    <a:lumMod val="75000"/>
                  </a:srgbClr>
                </a:solidFill>
                <a:latin typeface="Tahoma" pitchFamily="34" charset="0"/>
                <a:cs typeface="Tahoma" pitchFamily="34" charset="0"/>
              </a:rPr>
              <a:t>đây</a:t>
            </a:r>
            <a:r>
              <a:rPr lang="vi-VN" sz="2000" dirty="0">
                <a:solidFill>
                  <a:srgbClr val="1F497D">
                    <a:lumMod val="75000"/>
                  </a:srgbClr>
                </a:solidFill>
                <a:latin typeface="Tahoma" pitchFamily="34" charset="0"/>
                <a:cs typeface="Tahoma" pitchFamily="34" charset="0"/>
              </a:rPr>
              <a:t>? Vì sao?</a:t>
            </a:r>
            <a:endParaRPr lang="en-US" sz="2000" dirty="0">
              <a:solidFill>
                <a:srgbClr val="1F497D">
                  <a:lumMod val="75000"/>
                </a:srgbClr>
              </a:solidFill>
              <a:latin typeface="Tahoma" pitchFamily="34" charset="0"/>
              <a:cs typeface="Tahoma" pitchFamily="34" charset="0"/>
            </a:endParaRPr>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7" name="TextBox 6"/>
          <p:cNvSpPr txBox="1"/>
          <p:nvPr/>
        </p:nvSpPr>
        <p:spPr>
          <a:xfrm>
            <a:off x="685800" y="4572000"/>
            <a:ext cx="3145560" cy="276999"/>
          </a:xfrm>
          <a:prstGeom prst="rect">
            <a:avLst/>
          </a:prstGeom>
          <a:noFill/>
        </p:spPr>
        <p:txBody>
          <a:bodyPr wrap="square" rtlCol="0">
            <a:spAutoFit/>
          </a:bodyPr>
          <a:lstStyle/>
          <a:p>
            <a:pPr algn="ctr"/>
            <a:r>
              <a:rPr lang="en-US" sz="1200" dirty="0" err="1" smtClean="0">
                <a:solidFill>
                  <a:srgbClr val="000099"/>
                </a:solidFill>
                <a:hlinkClick r:id="rId3" action="ppaction://hlinkfile"/>
              </a:rPr>
              <a:t>Phim</a:t>
            </a:r>
            <a:r>
              <a:rPr lang="en-US" sz="1200" dirty="0" smtClean="0">
                <a:solidFill>
                  <a:srgbClr val="000099"/>
                </a:solidFill>
                <a:hlinkClick r:id="rId3" action="ppaction://hlinkfile"/>
              </a:rPr>
              <a:t>:</a:t>
            </a:r>
            <a:r>
              <a:rPr lang="en-US" sz="1200" dirty="0" smtClean="0">
                <a:solidFill>
                  <a:srgbClr val="000099"/>
                </a:solidFill>
              </a:rPr>
              <a:t> </a:t>
            </a:r>
            <a:r>
              <a:rPr lang="en-US" sz="1200" dirty="0" smtClean="0">
                <a:solidFill>
                  <a:srgbClr val="000099"/>
                </a:solidFill>
                <a:hlinkClick r:id="rId4" action="ppaction://hlinkfile"/>
              </a:rPr>
              <a:t>Di </a:t>
            </a:r>
            <a:r>
              <a:rPr lang="en-US" sz="1200" dirty="0" err="1" smtClean="0">
                <a:solidFill>
                  <a:srgbClr val="000099"/>
                </a:solidFill>
                <a:hlinkClick r:id="rId4" action="ppaction://hlinkfile"/>
              </a:rPr>
              <a:t>bo</a:t>
            </a:r>
            <a:r>
              <a:rPr lang="en-US" sz="1200" dirty="0" smtClean="0">
                <a:solidFill>
                  <a:srgbClr val="000099"/>
                </a:solidFill>
                <a:hlinkClick r:id="rId4" action="ppaction://hlinkfile"/>
              </a:rPr>
              <a:t> an toan.mp4</a:t>
            </a:r>
            <a:endParaRPr lang="en-US" sz="1200" dirty="0">
              <a:solidFill>
                <a:srgbClr val="000099"/>
              </a:solidFill>
            </a:endParaRPr>
          </a:p>
        </p:txBody>
      </p:sp>
      <p:pic>
        <p:nvPicPr>
          <p:cNvPr id="8" name="Picture 7"/>
          <p:cNvPicPr>
            <a:picLocks noChangeAspect="1"/>
          </p:cNvPicPr>
          <p:nvPr/>
        </p:nvPicPr>
        <p:blipFill>
          <a:blip r:embed="rId5"/>
          <a:stretch>
            <a:fillRect/>
          </a:stretch>
        </p:blipFill>
        <p:spPr>
          <a:xfrm>
            <a:off x="5414742" y="4889155"/>
            <a:ext cx="2828925" cy="1750212"/>
          </a:xfrm>
          <a:prstGeom prst="rect">
            <a:avLst/>
          </a:prstGeom>
        </p:spPr>
      </p:pic>
      <p:pic>
        <p:nvPicPr>
          <p:cNvPr id="9" name="Picture 8"/>
          <p:cNvPicPr>
            <a:picLocks noChangeAspect="1"/>
          </p:cNvPicPr>
          <p:nvPr/>
        </p:nvPicPr>
        <p:blipFill>
          <a:blip r:embed="rId6" cstate="print"/>
          <a:stretch>
            <a:fillRect/>
          </a:stretch>
        </p:blipFill>
        <p:spPr>
          <a:xfrm>
            <a:off x="914399" y="3031686"/>
            <a:ext cx="2746004" cy="1566009"/>
          </a:xfrm>
          <a:prstGeom prst="rect">
            <a:avLst/>
          </a:prstGeom>
        </p:spPr>
      </p:pic>
      <p:pic>
        <p:nvPicPr>
          <p:cNvPr id="4" name="Picture 3"/>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927697" y="4937775"/>
            <a:ext cx="2761724" cy="1688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6866"/>
                                        </p:tgtEl>
                                        <p:attrNameLst>
                                          <p:attrName>style.visibility</p:attrName>
                                        </p:attrNameLst>
                                      </p:cBhvr>
                                      <p:to>
                                        <p:strVal val="visible"/>
                                      </p:to>
                                    </p:set>
                                    <p:animEffect transition="in" filter="wipe(down)">
                                      <p:cBhvr>
                                        <p:cTn id="31" dur="500"/>
                                        <p:tgtEl>
                                          <p:spTgt spid="368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748"/>
                                        </p:tgtEl>
                                        <p:attrNameLst>
                                          <p:attrName>style.visibility</p:attrName>
                                        </p:attrNameLst>
                                      </p:cBhvr>
                                      <p:to>
                                        <p:strVal val="visible"/>
                                      </p:to>
                                    </p:set>
                                    <p:animEffect transition="in" filter="wipe(down)">
                                      <p:cBhvr>
                                        <p:cTn id="39"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1748" grpId="0"/>
      <p:bldP spid="2" grpId="0"/>
      <p:bldP spid="13"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 xmlns:p14="http://schemas.microsoft.com/office/powerpoint/2010/main" val="1561493263"/>
              </p:ext>
            </p:extLst>
          </p:nvPr>
        </p:nvGraphicFramePr>
        <p:xfrm>
          <a:off x="304800" y="1669097"/>
          <a:ext cx="8610600" cy="838199"/>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380999">
                <a:tc>
                  <a:txBody>
                    <a:bodyPr/>
                    <a:lstStyle/>
                    <a:p>
                      <a:pPr algn="ctr">
                        <a:lnSpc>
                          <a:spcPts val="1800"/>
                        </a:lnSpc>
                        <a:spcAft>
                          <a:spcPts val="1000"/>
                        </a:spcAft>
                        <a:tabLst>
                          <a:tab pos="270510" algn="l"/>
                        </a:tabLst>
                      </a:pP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Hành</a:t>
                      </a: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 vi, </a:t>
                      </a: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việc</a:t>
                      </a: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làm</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tc>
                  <a:txBody>
                    <a:bodyPr/>
                    <a:lstStyle/>
                    <a:p>
                      <a:pPr algn="ctr">
                        <a:lnSpc>
                          <a:spcPts val="1800"/>
                        </a:lnSpc>
                        <a:spcAft>
                          <a:spcPts val="1000"/>
                        </a:spcAft>
                        <a:tabLst>
                          <a:tab pos="270510" algn="l"/>
                        </a:tabLst>
                      </a:pPr>
                      <a:r>
                        <a:rPr lang="vi-VN"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Đúng</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tc>
                  <a:txBody>
                    <a:bodyPr/>
                    <a:lstStyle/>
                    <a:p>
                      <a:pPr algn="ctr">
                        <a:lnSpc>
                          <a:spcPts val="1800"/>
                        </a:lnSpc>
                        <a:spcAft>
                          <a:spcPts val="1000"/>
                        </a:spcAft>
                        <a:tabLst>
                          <a:tab pos="270510" algn="l"/>
                        </a:tabLst>
                      </a:pP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Sai</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extLst>
                  <a:ext uri="{0D108BD9-81ED-4DB2-BD59-A6C34878D82A}">
                    <a16:rowId xmlns="" xmlns:a16="http://schemas.microsoft.com/office/drawing/2014/main" val="10000"/>
                  </a:ext>
                </a:extLst>
              </a:tr>
              <a:tr h="397749">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1.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hè</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phố</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1"/>
                  </a:ext>
                </a:extLst>
              </a:tr>
            </a:tbl>
          </a:graphicData>
        </a:graphic>
      </p:graphicFrame>
      <p:sp>
        <p:nvSpPr>
          <p:cNvPr id="18" name="Title 2"/>
          <p:cNvSpPr txBox="1">
            <a:spLocks/>
          </p:cNvSpPr>
          <p:nvPr/>
        </p:nvSpPr>
        <p:spPr bwMode="auto">
          <a:xfrm>
            <a:off x="228600" y="609600"/>
            <a:ext cx="8153400" cy="381000"/>
          </a:xfrm>
          <a:prstGeom prst="rect">
            <a:avLst/>
          </a:prstGeom>
          <a:noFill/>
          <a:ln w="9525">
            <a:noFill/>
            <a:miter lim="800000"/>
            <a:headEnd/>
            <a:tailEnd/>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a:latin typeface="Tahoma" panose="020B0604030504040204" pitchFamily="34" charset="0"/>
                <a:ea typeface="Tahoma" panose="020B0604030504040204" pitchFamily="34" charset="0"/>
                <a:cs typeface="Tahoma" panose="020B0604030504040204" pitchFamily="34" charset="0"/>
              </a:rPr>
              <a:t>. Các </a:t>
            </a:r>
            <a:r>
              <a:rPr lang="en-US" sz="2200" b="1" dirty="0" err="1" smtClean="0">
                <a:latin typeface="Tahoma" panose="020B0604030504040204" pitchFamily="34" charset="0"/>
                <a:ea typeface="Tahoma" panose="020B0604030504040204" pitchFamily="34" charset="0"/>
                <a:cs typeface="Tahoma" panose="020B0604030504040204" pitchFamily="34" charset="0"/>
              </a:rPr>
              <a:t>việc</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làm</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biểu hiện văn hóa giao thông</a:t>
            </a:r>
            <a:r>
              <a:rPr lang="en-US" sz="2200" b="1" dirty="0">
                <a:latin typeface="Tahoma" panose="020B0604030504040204" pitchFamily="34" charset="0"/>
                <a:ea typeface="Tahoma" panose="020B0604030504040204" pitchFamily="34" charset="0"/>
                <a:cs typeface="Tahoma" panose="020B0604030504040204" pitchFamily="34" charset="0"/>
              </a:rPr>
              <a:t>:</a:t>
            </a:r>
          </a:p>
        </p:txBody>
      </p:sp>
      <p:sp>
        <p:nvSpPr>
          <p:cNvPr id="5" name="TextBox 4"/>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graphicFrame>
        <p:nvGraphicFramePr>
          <p:cNvPr id="3" name="Table 2"/>
          <p:cNvGraphicFramePr>
            <a:graphicFrameLocks noGrp="1"/>
          </p:cNvGraphicFramePr>
          <p:nvPr>
            <p:extLst>
              <p:ext uri="{D42A27DB-BD31-4B8C-83A1-F6EECF244321}">
                <p14:modId xmlns="" xmlns:p14="http://schemas.microsoft.com/office/powerpoint/2010/main" val="1949790946"/>
              </p:ext>
            </p:extLst>
          </p:nvPr>
        </p:nvGraphicFramePr>
        <p:xfrm>
          <a:off x="304800" y="2507296"/>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2.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Thấy</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bị</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nạn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chỉ</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đứng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nhìn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không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có</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hành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động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gì</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 xmlns:p14="http://schemas.microsoft.com/office/powerpoint/2010/main" val="884264672"/>
              </p:ext>
            </p:extLst>
          </p:nvPr>
        </p:nvGraphicFramePr>
        <p:xfrm>
          <a:off x="304800" y="29718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3.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xe</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đạp</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và</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xe</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đạp</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 ở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làn</a:t>
                      </a:r>
                      <a:r>
                        <a:rPr lang="en-US" sz="1600" dirty="0" smtClean="0">
                          <a:effectLst/>
                          <a:latin typeface="Tahoma" panose="020B0604030504040204" pitchFamily="34" charset="0"/>
                          <a:ea typeface="Tahoma" panose="020B0604030504040204" pitchFamily="34" charset="0"/>
                          <a:cs typeface="Tahoma" panose="020B0604030504040204" pitchFamily="34" charset="0"/>
                        </a:rPr>
                        <a:t> đ</a:t>
                      </a:r>
                      <a:r>
                        <a:rPr lang="vi-VN" sz="1600" dirty="0" smtClean="0">
                          <a:effectLst/>
                          <a:latin typeface="Tahoma" panose="020B0604030504040204" pitchFamily="34" charset="0"/>
                          <a:ea typeface="Tahoma" panose="020B0604030504040204" pitchFamily="34" charset="0"/>
                          <a:cs typeface="Tahoma" panose="020B0604030504040204" pitchFamily="34" charset="0"/>
                        </a:rPr>
                        <a:t>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dành</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cho</a:t>
                      </a:r>
                      <a:r>
                        <a:rPr lang="en-US" sz="1600" dirty="0" smtClean="0">
                          <a:effectLst/>
                          <a:latin typeface="Tahoma" panose="020B0604030504040204" pitchFamily="34" charset="0"/>
                          <a:ea typeface="Tahoma" panose="020B0604030504040204" pitchFamily="34" charset="0"/>
                          <a:cs typeface="Tahoma" panose="020B0604030504040204" pitchFamily="34" charset="0"/>
                        </a:rPr>
                        <a:t> ô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tô</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 xmlns:p14="http://schemas.microsoft.com/office/powerpoint/2010/main" val="3169819444"/>
              </p:ext>
            </p:extLst>
          </p:nvPr>
        </p:nvGraphicFramePr>
        <p:xfrm>
          <a:off x="304800" y="34290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4.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sang đ</a:t>
                      </a:r>
                      <a:r>
                        <a:rPr lang="vi-VN" sz="1600" dirty="0" smtClean="0">
                          <a:effectLst/>
                          <a:latin typeface="Tahoma" panose="020B0604030504040204" pitchFamily="34" charset="0"/>
                          <a:ea typeface="Tahoma" panose="020B0604030504040204" pitchFamily="34" charset="0"/>
                          <a:cs typeface="Tahoma" panose="020B0604030504040204" pitchFamily="34" charset="0"/>
                        </a:rPr>
                        <a:t>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ở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bất</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kỳ</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chỗ</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nào</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cảm</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thấy</a:t>
                      </a:r>
                      <a:r>
                        <a:rPr lang="en-US" sz="1600" dirty="0" smtClean="0">
                          <a:effectLst/>
                          <a:latin typeface="Tahoma" panose="020B0604030504040204" pitchFamily="34" charset="0"/>
                          <a:ea typeface="Tahoma" panose="020B0604030504040204" pitchFamily="34" charset="0"/>
                          <a:cs typeface="Tahoma" panose="020B0604030504040204" pitchFamily="34" charset="0"/>
                        </a:rPr>
                        <a:t> an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toàn</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 xmlns:p14="http://schemas.microsoft.com/office/powerpoint/2010/main" val="397415610"/>
              </p:ext>
            </p:extLst>
          </p:nvPr>
        </p:nvGraphicFramePr>
        <p:xfrm>
          <a:off x="304800" y="38862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5.</a:t>
                      </a:r>
                      <a:r>
                        <a:rPr lang="en-US" sz="1600" baseline="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Bấm</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còi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inh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ỏi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 xmlns:p14="http://schemas.microsoft.com/office/powerpoint/2010/main" val="3732950606"/>
              </p:ext>
            </p:extLst>
          </p:nvPr>
        </p:nvGraphicFramePr>
        <p:xfrm>
          <a:off x="304800" y="43434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6.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Nhường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chỗ</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già</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phụ</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nữ</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em</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nhỏ</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buýt</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3312551104"/>
              </p:ext>
            </p:extLst>
          </p:nvPr>
        </p:nvGraphicFramePr>
        <p:xfrm>
          <a:off x="304800" y="48006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7.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Nhổ</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nước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bọt</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đang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điều</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khiển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hoặc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966403003"/>
              </p:ext>
            </p:extLst>
          </p:nvPr>
        </p:nvGraphicFramePr>
        <p:xfrm>
          <a:off x="304800" y="52578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8.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Đeo</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tai </a:t>
                      </a:r>
                      <a:r>
                        <a:rPr lang="en-US" sz="1600" dirty="0" err="1">
                          <a:effectLst/>
                          <a:latin typeface="Tahoma" panose="020B0604030504040204" pitchFamily="34" charset="0"/>
                          <a:ea typeface="Tahoma" panose="020B0604030504040204" pitchFamily="34" charset="0"/>
                          <a:cs typeface="Tahoma" panose="020B0604030504040204" pitchFamily="34" charset="0"/>
                        </a:rPr>
                        <a:t>nghe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nghe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nhạc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điều</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khiển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 xmlns:p14="http://schemas.microsoft.com/office/powerpoint/2010/main" val="1723005940"/>
              </p:ext>
            </p:extLst>
          </p:nvPr>
        </p:nvGraphicFramePr>
        <p:xfrm>
          <a:off x="304800" y="57150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9.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bộ</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trái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đường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vỉa</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hè</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dành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bộ</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graphicFrame>
        <p:nvGraphicFramePr>
          <p:cNvPr id="14" name="Table 13"/>
          <p:cNvGraphicFramePr>
            <a:graphicFrameLocks noGrp="1"/>
          </p:cNvGraphicFramePr>
          <p:nvPr>
            <p:extLst>
              <p:ext uri="{D42A27DB-BD31-4B8C-83A1-F6EECF244321}">
                <p14:modId xmlns="" xmlns:p14="http://schemas.microsoft.com/office/powerpoint/2010/main" val="3337616275"/>
              </p:ext>
            </p:extLst>
          </p:nvPr>
        </p:nvGraphicFramePr>
        <p:xfrm>
          <a:off x="304800" y="61722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 xmlns:a16="http://schemas.microsoft.com/office/drawing/2014/main" val="20000"/>
                    </a:ext>
                  </a:extLst>
                </a:gridCol>
                <a:gridCol w="9906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10.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Nói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chuyện</a:t>
                      </a:r>
                      <a:r>
                        <a:rPr lang="en-US" sz="1600" dirty="0">
                          <a:effectLst/>
                          <a:latin typeface="Tahoma" panose="020B0604030504040204" pitchFamily="34" charset="0"/>
                          <a:ea typeface="Tahoma" panose="020B0604030504040204" pitchFamily="34" charset="0"/>
                          <a:cs typeface="Tahoma" panose="020B0604030504040204" pitchFamily="34" charset="0"/>
                        </a:rPr>
                        <a:t> to </a:t>
                      </a:r>
                      <a:r>
                        <a:rPr lang="en-US" sz="1600" dirty="0" err="1">
                          <a:effectLst/>
                          <a:latin typeface="Tahoma" panose="020B0604030504040204" pitchFamily="34" charset="0"/>
                          <a:ea typeface="Tahoma" panose="020B0604030504040204" pitchFamily="34" charset="0"/>
                          <a:cs typeface="Tahoma" panose="020B0604030504040204" pitchFamily="34" charset="0"/>
                        </a:rPr>
                        <a:t>gây</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ôn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ào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ngồi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trong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các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phương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tiện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công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cộng</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0000"/>
                  </a:ext>
                </a:extLst>
              </a:tr>
            </a:tbl>
          </a:graphicData>
        </a:graphic>
      </p:graphicFrame>
      <p:sp>
        <p:nvSpPr>
          <p:cNvPr id="15" name="Rectangle 14"/>
          <p:cNvSpPr/>
          <p:nvPr/>
        </p:nvSpPr>
        <p:spPr>
          <a:xfrm>
            <a:off x="228600" y="1093113"/>
            <a:ext cx="8763000" cy="430887"/>
          </a:xfrm>
          <a:prstGeom prst="rect">
            <a:avLst/>
          </a:prstGeom>
        </p:spPr>
        <p:txBody>
          <a:bodyPr wrap="square">
            <a:spAutoFit/>
          </a:bodyPr>
          <a:lstStyle/>
          <a:p>
            <a:r>
              <a:rPr lang="en-US" sz="2200" b="1" dirty="0" err="1" smtClean="0">
                <a:solidFill>
                  <a:srgbClr val="1F497D">
                    <a:lumMod val="75000"/>
                  </a:srgbClr>
                </a:solidFill>
                <a:latin typeface="Tahoma" pitchFamily="34" charset="0"/>
                <a:cs typeface="Tahoma" pitchFamily="34" charset="0"/>
              </a:rPr>
              <a:t>Hãy</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nhận</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xét</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về</a:t>
            </a:r>
            <a:r>
              <a:rPr lang="en-US" sz="2200" b="1" dirty="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các</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hành</a:t>
            </a:r>
            <a:r>
              <a:rPr lang="en-US" sz="2200" b="1" dirty="0" smtClean="0">
                <a:solidFill>
                  <a:srgbClr val="1F497D">
                    <a:lumMod val="75000"/>
                  </a:srgbClr>
                </a:solidFill>
                <a:latin typeface="Tahoma" pitchFamily="34" charset="0"/>
                <a:cs typeface="Tahoma" pitchFamily="34" charset="0"/>
              </a:rPr>
              <a:t> vi, </a:t>
            </a:r>
            <a:r>
              <a:rPr lang="en-US" sz="2200" b="1" dirty="0" err="1" smtClean="0">
                <a:solidFill>
                  <a:srgbClr val="1F497D">
                    <a:lumMod val="75000"/>
                  </a:srgbClr>
                </a:solidFill>
                <a:latin typeface="Tahoma" pitchFamily="34" charset="0"/>
                <a:cs typeface="Tahoma" pitchFamily="34" charset="0"/>
              </a:rPr>
              <a:t>việc</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làm</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dưới</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đây</a:t>
            </a:r>
            <a:r>
              <a:rPr lang="en-US" sz="2200" b="1" dirty="0">
                <a:solidFill>
                  <a:srgbClr val="1F497D">
                    <a:lumMod val="75000"/>
                  </a:srgbClr>
                </a:solidFill>
                <a:latin typeface="Tahoma" pitchFamily="34" charset="0"/>
                <a:cs typeface="Tahoma" pitchFamily="34" charset="0"/>
              </a:rPr>
              <a:t>:</a:t>
            </a:r>
          </a:p>
        </p:txBody>
      </p:sp>
    </p:spTree>
    <p:extLst>
      <p:ext uri="{BB962C8B-B14F-4D97-AF65-F5344CB8AC3E}">
        <p14:creationId xmlns="" xmlns:p14="http://schemas.microsoft.com/office/powerpoint/2010/main" val="17125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17781</TotalTime>
  <Words>7222</Words>
  <Application>Microsoft Office PowerPoint</Application>
  <PresentationFormat>On-screen Show (4:3)</PresentationFormat>
  <Paragraphs>675</Paragraphs>
  <Slides>76</Slides>
  <Notes>56</Notes>
  <HiddenSlides>0</HiddenSlides>
  <MMClips>0</MMClips>
  <ScaleCrop>false</ScaleCrop>
  <HeadingPairs>
    <vt:vector size="6" baseType="variant">
      <vt:variant>
        <vt:lpstr>Theme</vt:lpstr>
      </vt:variant>
      <vt:variant>
        <vt:i4>1</vt:i4>
      </vt:variant>
      <vt:variant>
        <vt:lpstr>Links</vt:lpstr>
      </vt:variant>
      <vt:variant>
        <vt:i4>6</vt:i4>
      </vt:variant>
      <vt:variant>
        <vt:lpstr>Slide Titles</vt:lpstr>
      </vt:variant>
      <vt:variant>
        <vt:i4>76</vt:i4>
      </vt:variant>
    </vt:vector>
  </HeadingPairs>
  <TitlesOfParts>
    <vt:vector size="83" baseType="lpstr">
      <vt:lpstr>Office Theme</vt:lpstr>
      <vt:lpstr>???</vt:lpstr>
      <vt:lpstr>???</vt:lpstr>
      <vt:lpstr>???</vt:lpstr>
      <vt:lpstr>D:\SAFETY DRIVING DIVISON\B- SFP\6. Teen\2017 TEEN CAP 2\2017-2018\Bieu do cho vao giao trinh TEEN cap 2 170725.xlsx!Sheet4![Bieu do cho vao giao trinh TEEN cap 2 170725.xlsx]Sheet4 Chart 4</vt:lpstr>
      <vt:lpstr>D:\SAFETY DRIVING DIVISON\B- SFP\6. Teen\2017 TEEN CAP 2\2017-2018\Bieu do cho vao giao trinh TEEN cap 2 170725.xlsx!Sheet4![Bieu do cho vao giao trinh TEEN cap 2 170725.xlsx]Sheet4 Chart 5</vt:lpstr>
      <vt:lpstr>D:\SAFETY DRIVING DIVISON\B- SFP\6. Teen\2017 TEEN CAP 2\2017-2018\Bieu do cho vao giao trinh TEEN cap 2 170725.xlsx!Sheet4![Bieu do cho vao giao trinh TEEN cap 2 170725.xlsx]Sheet4 Chart 3</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vector>
  </TitlesOfParts>
  <Company>Honda Viet Nam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D1010</dc:creator>
  <cp:lastModifiedBy>F11553</cp:lastModifiedBy>
  <cp:revision>1863</cp:revision>
  <dcterms:created xsi:type="dcterms:W3CDTF">2012-06-02T02:00:20Z</dcterms:created>
  <dcterms:modified xsi:type="dcterms:W3CDTF">2017-08-24T06:59:29Z</dcterms:modified>
</cp:coreProperties>
</file>